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HK Grotesk" pitchFamily="2" charset="77"/>
      <p:regular r:id="rId35"/>
    </p:embeddedFont>
    <p:embeddedFont>
      <p:font typeface="HK Grotesk Bold" pitchFamily="2" charset="77"/>
      <p:regular r:id="rId36"/>
    </p:embeddedFont>
    <p:embeddedFont>
      <p:font typeface="HK Grotesk Light" pitchFamily="2" charset="77"/>
      <p:regular r:id="rId37"/>
    </p:embeddedFont>
    <p:embeddedFont>
      <p:font typeface="IBM Plex Sans Condensed" panose="020B0506050203000203" pitchFamily="34" charset="77"/>
      <p:regular r:id="rId38"/>
    </p:embeddedFont>
    <p:embeddedFont>
      <p:font typeface="Lato 1 Bold" panose="020F0502020204030203" pitchFamily="34" charset="0"/>
      <p:regular r:id="rId39"/>
    </p:embeddedFont>
    <p:embeddedFont>
      <p:font typeface="Lato 1 Heavy" panose="020F0502020204030203" pitchFamily="34" charset="0"/>
      <p:regular r:id="rId40"/>
    </p:embeddedFont>
    <p:embeddedFont>
      <p:font typeface="Lato 2" panose="020F0502020204030203" pitchFamily="3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10" autoAdjust="0"/>
    <p:restoredTop sz="94743" autoAdjust="0"/>
  </p:normalViewPr>
  <p:slideViewPr>
    <p:cSldViewPr>
      <p:cViewPr varScale="1">
        <p:scale>
          <a:sx n="73" d="100"/>
          <a:sy n="73" d="100"/>
        </p:scale>
        <p:origin x="240" y="9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21.08.2023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health disparities can’t be solved without a focus on the intersections of race and disability.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health disparities can’t be solved without a focus on the intersections of race and disability.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8/21/23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hyperlink" Target="https://www.brookings.edu/research/race-poverty-and-interpreting-overrepresentation-in-special-education/"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hyperlink" Target="https://pubmed.ncbi.nlm.nih.gov/30311811/"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watch?v=hDd3bzA745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lunariasolutions.com/blog-post/braveconversation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https://www.youtube.com/watch?v=po8AvBSaD1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46799" y="-1938593"/>
            <a:ext cx="19118860" cy="5934585"/>
          </a:xfrm>
          <a:custGeom>
            <a:avLst/>
            <a:gdLst/>
            <a:ahLst/>
            <a:cxnLst/>
            <a:rect l="l" t="t" r="r" b="b"/>
            <a:pathLst>
              <a:path w="19118860" h="5934585">
                <a:moveTo>
                  <a:pt x="0" y="0"/>
                </a:moveTo>
                <a:lnTo>
                  <a:pt x="19118860" y="0"/>
                </a:lnTo>
                <a:lnTo>
                  <a:pt x="19118860" y="5934586"/>
                </a:lnTo>
                <a:lnTo>
                  <a:pt x="0" y="5934586"/>
                </a:lnTo>
                <a:lnTo>
                  <a:pt x="0" y="0"/>
                </a:lnTo>
                <a:close/>
              </a:path>
            </a:pathLst>
          </a:custGeom>
          <a:blipFill>
            <a:blip r:embed="rId2"/>
            <a:stretch>
              <a:fillRect t="-19734" b="-19734"/>
            </a:stretch>
          </a:blipFill>
        </p:spPr>
      </p:sp>
      <p:sp>
        <p:nvSpPr>
          <p:cNvPr id="3" name="TextBox 3"/>
          <p:cNvSpPr txBox="1"/>
          <p:nvPr/>
        </p:nvSpPr>
        <p:spPr>
          <a:xfrm>
            <a:off x="3059809" y="4993558"/>
            <a:ext cx="12168381" cy="3018010"/>
          </a:xfrm>
          <a:prstGeom prst="rect">
            <a:avLst/>
          </a:prstGeom>
        </p:spPr>
        <p:txBody>
          <a:bodyPr lIns="0" tIns="0" rIns="0" bIns="0" rtlCol="0" anchor="t">
            <a:spAutoFit/>
          </a:bodyPr>
          <a:lstStyle/>
          <a:p>
            <a:pPr algn="ctr">
              <a:lnSpc>
                <a:spcPts val="7491"/>
              </a:lnSpc>
            </a:pPr>
            <a:r>
              <a:rPr lang="en-US" sz="6242">
                <a:solidFill>
                  <a:srgbClr val="01539E"/>
                </a:solidFill>
                <a:latin typeface="Lato 1 Bold"/>
              </a:rPr>
              <a:t>A Minority within a Minority: </a:t>
            </a:r>
          </a:p>
          <a:p>
            <a:pPr algn="ctr">
              <a:lnSpc>
                <a:spcPts val="7491"/>
              </a:lnSpc>
            </a:pPr>
            <a:r>
              <a:rPr lang="en-US" sz="6242">
                <a:solidFill>
                  <a:srgbClr val="01539E"/>
                </a:solidFill>
                <a:latin typeface="Lato 1 Bold"/>
              </a:rPr>
              <a:t>A Culturally Humble Approach to  Disability &amp; Racial Equity</a:t>
            </a:r>
          </a:p>
          <a:p>
            <a:pPr marL="0" lvl="0" indent="0" algn="ctr">
              <a:lnSpc>
                <a:spcPts val="1554"/>
              </a:lnSpc>
            </a:pPr>
            <a:endParaRPr lang="en-US" sz="6242">
              <a:solidFill>
                <a:srgbClr val="01539E"/>
              </a:solidFill>
              <a:latin typeface="Lato 1 Bold"/>
            </a:endParaRPr>
          </a:p>
        </p:txBody>
      </p:sp>
      <p:sp>
        <p:nvSpPr>
          <p:cNvPr id="4" name="TextBox 4"/>
          <p:cNvSpPr txBox="1"/>
          <p:nvPr/>
        </p:nvSpPr>
        <p:spPr>
          <a:xfrm>
            <a:off x="175875" y="8951983"/>
            <a:ext cx="7323442" cy="1198972"/>
          </a:xfrm>
          <a:prstGeom prst="rect">
            <a:avLst/>
          </a:prstGeom>
        </p:spPr>
        <p:txBody>
          <a:bodyPr lIns="0" tIns="0" rIns="0" bIns="0" rtlCol="0" anchor="t">
            <a:spAutoFit/>
          </a:bodyPr>
          <a:lstStyle/>
          <a:p>
            <a:pPr>
              <a:lnSpc>
                <a:spcPts val="3214"/>
              </a:lnSpc>
            </a:pPr>
            <a:r>
              <a:rPr lang="en-US" sz="2296" spc="-36">
                <a:solidFill>
                  <a:srgbClr val="01539E"/>
                </a:solidFill>
                <a:latin typeface="HK Grotesk Light"/>
              </a:rPr>
              <a:t>Dr. Nekolas Milton, PsyD </a:t>
            </a:r>
          </a:p>
          <a:p>
            <a:pPr>
              <a:lnSpc>
                <a:spcPts val="3214"/>
              </a:lnSpc>
            </a:pPr>
            <a:r>
              <a:rPr lang="en-US" sz="2296" spc="-36">
                <a:solidFill>
                  <a:srgbClr val="01539E"/>
                </a:solidFill>
                <a:latin typeface="HK Grotesk Light"/>
              </a:rPr>
              <a:t>Deeper Than Color </a:t>
            </a:r>
          </a:p>
          <a:p>
            <a:pPr marL="0" lvl="0" indent="0" algn="just">
              <a:lnSpc>
                <a:spcPts val="3214"/>
              </a:lnSpc>
              <a:spcBef>
                <a:spcPct val="0"/>
              </a:spcBef>
            </a:pPr>
            <a:r>
              <a:rPr lang="en-US" sz="2296" spc="-36">
                <a:solidFill>
                  <a:srgbClr val="01539E"/>
                </a:solidFill>
                <a:latin typeface="HK Grotesk Light"/>
              </a:rPr>
              <a:t>Pepperdine University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656518">
            <a:off x="404840" y="5863"/>
            <a:ext cx="16640120" cy="10275274"/>
          </a:xfrm>
          <a:custGeom>
            <a:avLst/>
            <a:gdLst/>
            <a:ahLst/>
            <a:cxnLst/>
            <a:rect l="l" t="t" r="r" b="b"/>
            <a:pathLst>
              <a:path w="16640120" h="10275274">
                <a:moveTo>
                  <a:pt x="0" y="0"/>
                </a:moveTo>
                <a:lnTo>
                  <a:pt x="16640120" y="0"/>
                </a:lnTo>
                <a:lnTo>
                  <a:pt x="16640120" y="10275274"/>
                </a:lnTo>
                <a:lnTo>
                  <a:pt x="0" y="10275274"/>
                </a:lnTo>
                <a:lnTo>
                  <a:pt x="0" y="0"/>
                </a:lnTo>
                <a:close/>
              </a:path>
            </a:pathLst>
          </a:custGeom>
          <a:blipFill>
            <a:blip r:embed="rId2"/>
            <a:stretch>
              <a:fillRect/>
            </a:stretch>
          </a:blipFill>
        </p:spPr>
      </p:sp>
      <p:sp>
        <p:nvSpPr>
          <p:cNvPr id="3" name="TextBox 3"/>
          <p:cNvSpPr txBox="1"/>
          <p:nvPr/>
        </p:nvSpPr>
        <p:spPr>
          <a:xfrm>
            <a:off x="2903968" y="2976957"/>
            <a:ext cx="12480063" cy="4879305"/>
          </a:xfrm>
          <a:prstGeom prst="rect">
            <a:avLst/>
          </a:prstGeom>
        </p:spPr>
        <p:txBody>
          <a:bodyPr lIns="0" tIns="0" rIns="0" bIns="0" rtlCol="0" anchor="t">
            <a:spAutoFit/>
          </a:bodyPr>
          <a:lstStyle/>
          <a:p>
            <a:pPr algn="ctr">
              <a:lnSpc>
                <a:spcPts val="7991"/>
              </a:lnSpc>
            </a:pPr>
            <a:r>
              <a:rPr lang="en-US" sz="6147" spc="-98">
                <a:solidFill>
                  <a:srgbClr val="01539E"/>
                </a:solidFill>
                <a:latin typeface="Lato 1 Bold"/>
              </a:rPr>
              <a:t>"THERE IS NO SUCH THING AS A SINGLE-ISSUE STRUGGLE BECAUSE WE DO NOT LIVE SINGLE-ISSUE LIVES"</a:t>
            </a:r>
          </a:p>
          <a:p>
            <a:pPr marL="0" lvl="0" indent="0" algn="ctr">
              <a:lnSpc>
                <a:spcPts val="6873"/>
              </a:lnSpc>
            </a:pPr>
            <a:endParaRPr lang="en-US" sz="6147" spc="-98">
              <a:solidFill>
                <a:srgbClr val="01539E"/>
              </a:solidFill>
              <a:latin typeface="Lato 1 Bold"/>
            </a:endParaRPr>
          </a:p>
        </p:txBody>
      </p:sp>
      <p:sp>
        <p:nvSpPr>
          <p:cNvPr id="4" name="TextBox 4"/>
          <p:cNvSpPr txBox="1"/>
          <p:nvPr/>
        </p:nvSpPr>
        <p:spPr>
          <a:xfrm>
            <a:off x="15920767" y="9707049"/>
            <a:ext cx="3628319" cy="440664"/>
          </a:xfrm>
          <a:prstGeom prst="rect">
            <a:avLst/>
          </a:prstGeom>
        </p:spPr>
        <p:txBody>
          <a:bodyPr lIns="0" tIns="0" rIns="0" bIns="0" rtlCol="0" anchor="t">
            <a:spAutoFit/>
          </a:bodyPr>
          <a:lstStyle/>
          <a:p>
            <a:pPr algn="l">
              <a:lnSpc>
                <a:spcPts val="3687"/>
              </a:lnSpc>
            </a:pPr>
            <a:r>
              <a:rPr lang="en-US" sz="2633" spc="-42">
                <a:solidFill>
                  <a:srgbClr val="000000"/>
                </a:solidFill>
                <a:latin typeface="IBM Plex Sans Condensed"/>
              </a:rPr>
              <a:t>Audre Lorde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3710659" y="490220"/>
            <a:ext cx="10866681" cy="962660"/>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01539E"/>
                </a:solidFill>
                <a:latin typeface="HK Grotesk Bold"/>
              </a:rPr>
              <a:t>The Urgency of Intersectionality </a:t>
            </a:r>
          </a:p>
        </p:txBody>
      </p:sp>
      <p:sp>
        <p:nvSpPr>
          <p:cNvPr id="3" name="TextBox 3"/>
          <p:cNvSpPr txBox="1"/>
          <p:nvPr/>
        </p:nvSpPr>
        <p:spPr>
          <a:xfrm>
            <a:off x="366487" y="1611589"/>
            <a:ext cx="17555026" cy="8675411"/>
          </a:xfrm>
          <a:prstGeom prst="rect">
            <a:avLst/>
          </a:prstGeom>
        </p:spPr>
        <p:txBody>
          <a:bodyPr lIns="0" tIns="0" rIns="0" bIns="0" rtlCol="0" anchor="t">
            <a:spAutoFit/>
          </a:bodyPr>
          <a:lstStyle/>
          <a:p>
            <a:pPr marL="663544" lvl="1" indent="-331772">
              <a:lnSpc>
                <a:spcPts val="4302"/>
              </a:lnSpc>
              <a:buFont typeface="Arial"/>
              <a:buChar char="•"/>
            </a:pPr>
            <a:r>
              <a:rPr lang="en-US" sz="3073">
                <a:solidFill>
                  <a:srgbClr val="01539E"/>
                </a:solidFill>
                <a:latin typeface="HK Grotesk Bold"/>
              </a:rPr>
              <a:t>One fifth of the nation’s 61 million individuals with disabilities are people of color. </a:t>
            </a:r>
          </a:p>
          <a:p>
            <a:pPr>
              <a:lnSpc>
                <a:spcPts val="4302"/>
              </a:lnSpc>
            </a:pPr>
            <a:endParaRPr lang="en-US" sz="3073">
              <a:solidFill>
                <a:srgbClr val="01539E"/>
              </a:solidFill>
              <a:latin typeface="HK Grotesk Bold"/>
            </a:endParaRPr>
          </a:p>
          <a:p>
            <a:pPr marL="663544" lvl="1" indent="-331772">
              <a:lnSpc>
                <a:spcPts val="4302"/>
              </a:lnSpc>
              <a:buFont typeface="Arial"/>
              <a:buChar char="•"/>
            </a:pPr>
            <a:r>
              <a:rPr lang="en-US" sz="3073">
                <a:solidFill>
                  <a:srgbClr val="01539E"/>
                </a:solidFill>
                <a:latin typeface="HK Grotesk Bold"/>
              </a:rPr>
              <a:t>National Disability Institute concluded that while there are racial disparities present — in education, employment, and financial security, they grow deeper when disability is an added factor.</a:t>
            </a:r>
          </a:p>
          <a:p>
            <a:pPr>
              <a:lnSpc>
                <a:spcPts val="4302"/>
              </a:lnSpc>
            </a:pPr>
            <a:endParaRPr lang="en-US" sz="3073">
              <a:solidFill>
                <a:srgbClr val="01539E"/>
              </a:solidFill>
              <a:latin typeface="HK Grotesk Bold"/>
            </a:endParaRPr>
          </a:p>
          <a:p>
            <a:pPr marL="663544" lvl="1" indent="-331772">
              <a:lnSpc>
                <a:spcPts val="4302"/>
              </a:lnSpc>
              <a:buFont typeface="Arial"/>
              <a:buChar char="•"/>
            </a:pPr>
            <a:r>
              <a:rPr lang="en-US" sz="3073">
                <a:solidFill>
                  <a:srgbClr val="01539E"/>
                </a:solidFill>
                <a:latin typeface="HK Grotesk Bold"/>
              </a:rPr>
              <a:t>The combination of race and disability mostly affects Black and Indigenous people. They are more likely than white individuals to have a disability, and that disability is more likely to magnify the discrimination and hurdles that they already face in housing, employment, and health care. </a:t>
            </a:r>
          </a:p>
          <a:p>
            <a:pPr>
              <a:lnSpc>
                <a:spcPts val="4302"/>
              </a:lnSpc>
            </a:pPr>
            <a:endParaRPr lang="en-US" sz="3073">
              <a:solidFill>
                <a:srgbClr val="01539E"/>
              </a:solidFill>
              <a:latin typeface="HK Grotesk Bold"/>
            </a:endParaRPr>
          </a:p>
          <a:p>
            <a:pPr marL="663544" lvl="1" indent="-331772">
              <a:lnSpc>
                <a:spcPts val="4302"/>
              </a:lnSpc>
              <a:buFont typeface="Arial"/>
              <a:buChar char="•"/>
            </a:pPr>
            <a:r>
              <a:rPr lang="en-US" sz="3073">
                <a:solidFill>
                  <a:srgbClr val="01539E"/>
                </a:solidFill>
                <a:latin typeface="HK Grotesk Bold"/>
              </a:rPr>
              <a:t>Just one quarter of Black Americans with disabilities, for instance, have jobs, an employment rate at least 10 percentage points lower than that for white, Latinx, and Asian American disabled people. </a:t>
            </a:r>
          </a:p>
          <a:p>
            <a:pPr>
              <a:lnSpc>
                <a:spcPts val="4302"/>
              </a:lnSpc>
            </a:pPr>
            <a:endParaRPr lang="en-US" sz="3073">
              <a:solidFill>
                <a:srgbClr val="01539E"/>
              </a:solidFill>
              <a:latin typeface="HK Grotesk Bold"/>
            </a:endParaRPr>
          </a:p>
          <a:p>
            <a:pPr marL="663544" lvl="1" indent="-331772">
              <a:lnSpc>
                <a:spcPts val="4302"/>
              </a:lnSpc>
              <a:spcBef>
                <a:spcPct val="0"/>
              </a:spcBef>
              <a:buFont typeface="Arial"/>
              <a:buChar char="•"/>
            </a:pPr>
            <a:r>
              <a:rPr lang="en-US" sz="3073" u="none">
                <a:solidFill>
                  <a:srgbClr val="01539E"/>
                </a:solidFill>
                <a:latin typeface="HK Grotesk Bold"/>
              </a:rPr>
              <a:t>People of color with disabilities often can’t access affordable home care and are more likely to wind up in poorly financed nursing homes.</a:t>
            </a:r>
          </a:p>
        </p:txBody>
      </p:sp>
      <p:sp>
        <p:nvSpPr>
          <p:cNvPr id="4" name="Freeform 4"/>
          <p:cNvSpPr/>
          <p:nvPr/>
        </p:nvSpPr>
        <p:spPr>
          <a:xfrm>
            <a:off x="15135887" y="-588249"/>
            <a:ext cx="3657437" cy="3233898"/>
          </a:xfrm>
          <a:custGeom>
            <a:avLst/>
            <a:gdLst/>
            <a:ahLst/>
            <a:cxnLst/>
            <a:rect l="l" t="t" r="r" b="b"/>
            <a:pathLst>
              <a:path w="3657437" h="3233898">
                <a:moveTo>
                  <a:pt x="0" y="0"/>
                </a:moveTo>
                <a:lnTo>
                  <a:pt x="3657437" y="0"/>
                </a:lnTo>
                <a:lnTo>
                  <a:pt x="3657437" y="3233898"/>
                </a:lnTo>
                <a:lnTo>
                  <a:pt x="0" y="3233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3710659" y="1241082"/>
            <a:ext cx="10866681" cy="962660"/>
          </a:xfrm>
          <a:prstGeom prst="rect">
            <a:avLst/>
          </a:prstGeom>
        </p:spPr>
        <p:txBody>
          <a:bodyPr lIns="0" tIns="0" rIns="0" bIns="0" rtlCol="0" anchor="t">
            <a:spAutoFit/>
          </a:bodyPr>
          <a:lstStyle/>
          <a:p>
            <a:pPr marL="0" lvl="0" indent="0" algn="ctr">
              <a:lnSpc>
                <a:spcPts val="7840"/>
              </a:lnSpc>
              <a:spcBef>
                <a:spcPct val="0"/>
              </a:spcBef>
            </a:pPr>
            <a:r>
              <a:rPr lang="en-US" sz="5600">
                <a:solidFill>
                  <a:srgbClr val="01539E"/>
                </a:solidFill>
                <a:latin typeface="HK Grotesk Bold"/>
              </a:rPr>
              <a:t>The Urgency of Intersectionality </a:t>
            </a:r>
          </a:p>
        </p:txBody>
      </p:sp>
      <p:sp>
        <p:nvSpPr>
          <p:cNvPr id="3" name="TextBox 3"/>
          <p:cNvSpPr txBox="1"/>
          <p:nvPr/>
        </p:nvSpPr>
        <p:spPr>
          <a:xfrm>
            <a:off x="1028700" y="1727192"/>
            <a:ext cx="16270990" cy="8273145"/>
          </a:xfrm>
          <a:prstGeom prst="rect">
            <a:avLst/>
          </a:prstGeom>
        </p:spPr>
        <p:txBody>
          <a:bodyPr lIns="0" tIns="0" rIns="0" bIns="0" rtlCol="0" anchor="t">
            <a:spAutoFit/>
          </a:bodyPr>
          <a:lstStyle/>
          <a:p>
            <a:pPr>
              <a:lnSpc>
                <a:spcPts val="4424"/>
              </a:lnSpc>
              <a:spcBef>
                <a:spcPct val="0"/>
              </a:spcBef>
            </a:pPr>
            <a:endParaRPr/>
          </a:p>
          <a:p>
            <a:pPr>
              <a:lnSpc>
                <a:spcPts val="4424"/>
              </a:lnSpc>
              <a:spcBef>
                <a:spcPct val="0"/>
              </a:spcBef>
            </a:pPr>
            <a:endParaRPr/>
          </a:p>
          <a:p>
            <a:pPr marL="682376" lvl="1" indent="-341188">
              <a:lnSpc>
                <a:spcPts val="4424"/>
              </a:lnSpc>
              <a:spcBef>
                <a:spcPct val="0"/>
              </a:spcBef>
              <a:buFont typeface="Arial"/>
              <a:buChar char="•"/>
            </a:pPr>
            <a:r>
              <a:rPr lang="en-US" sz="3160" u="none">
                <a:solidFill>
                  <a:srgbClr val="01539E"/>
                </a:solidFill>
                <a:latin typeface="HK Grotesk Bold"/>
              </a:rPr>
              <a:t>Black and Latino individuals with disabilities are significantly more likely to have been arrested by age 28 than their white counterparts. </a:t>
            </a:r>
          </a:p>
          <a:p>
            <a:pPr>
              <a:lnSpc>
                <a:spcPts val="4424"/>
              </a:lnSpc>
              <a:spcBef>
                <a:spcPct val="0"/>
              </a:spcBef>
            </a:pPr>
            <a:endParaRPr lang="en-US" sz="3160" u="none">
              <a:solidFill>
                <a:srgbClr val="01539E"/>
              </a:solidFill>
              <a:latin typeface="HK Grotesk Bold"/>
            </a:endParaRPr>
          </a:p>
          <a:p>
            <a:pPr marL="682376" lvl="1" indent="-341188">
              <a:lnSpc>
                <a:spcPts val="4424"/>
              </a:lnSpc>
              <a:spcBef>
                <a:spcPct val="0"/>
              </a:spcBef>
              <a:buFont typeface="Arial"/>
              <a:buChar char="•"/>
            </a:pPr>
            <a:r>
              <a:rPr lang="en-US" sz="3160" u="none">
                <a:solidFill>
                  <a:srgbClr val="01539E"/>
                </a:solidFill>
                <a:latin typeface="HK Grotesk Bold"/>
              </a:rPr>
              <a:t> One third to one half of police killings involve people with disabilities, many of them Black men.</a:t>
            </a:r>
          </a:p>
          <a:p>
            <a:pPr marL="0" lvl="0" indent="0">
              <a:lnSpc>
                <a:spcPts val="4424"/>
              </a:lnSpc>
              <a:spcBef>
                <a:spcPct val="0"/>
              </a:spcBef>
            </a:pPr>
            <a:endParaRPr lang="en-US" sz="3160" u="none">
              <a:solidFill>
                <a:srgbClr val="01539E"/>
              </a:solidFill>
              <a:latin typeface="HK Grotesk Bold"/>
            </a:endParaRPr>
          </a:p>
          <a:p>
            <a:pPr marL="682376" lvl="1" indent="-341188">
              <a:lnSpc>
                <a:spcPts val="4424"/>
              </a:lnSpc>
              <a:spcBef>
                <a:spcPct val="0"/>
              </a:spcBef>
              <a:buFont typeface="Arial"/>
              <a:buChar char="•"/>
            </a:pPr>
            <a:r>
              <a:rPr lang="en-US" sz="3160" u="none">
                <a:solidFill>
                  <a:srgbClr val="01539E"/>
                </a:solidFill>
                <a:latin typeface="HK Grotesk Bold"/>
              </a:rPr>
              <a:t>Discriminatory practices are compounded when disability impacts people of color, from </a:t>
            </a:r>
            <a:r>
              <a:rPr lang="en-US" sz="3160" u="sng">
                <a:solidFill>
                  <a:srgbClr val="01539E"/>
                </a:solidFill>
                <a:latin typeface="HK Grotesk Bold"/>
                <a:hlinkClick r:id="rId3" tooltip="https://www.brookings.edu/research/race-poverty-and-interpreting-overrepresentation-in-special-education/"/>
              </a:rPr>
              <a:t>under-representation</a:t>
            </a:r>
            <a:r>
              <a:rPr lang="en-US" sz="3160" u="none">
                <a:solidFill>
                  <a:srgbClr val="01539E"/>
                </a:solidFill>
                <a:latin typeface="HK Grotesk Bold"/>
              </a:rPr>
              <a:t> in special education programs to </a:t>
            </a:r>
            <a:r>
              <a:rPr lang="en-US" sz="3160" u="sng">
                <a:solidFill>
                  <a:srgbClr val="01539E"/>
                </a:solidFill>
                <a:latin typeface="HK Grotesk Bold"/>
                <a:hlinkClick r:id="rId4" tooltip="https://pubmed.ncbi.nlm.nih.gov/30311811/"/>
              </a:rPr>
              <a:t>over-representation</a:t>
            </a:r>
            <a:r>
              <a:rPr lang="en-US" sz="3160" u="none">
                <a:solidFill>
                  <a:srgbClr val="01539E"/>
                </a:solidFill>
                <a:latin typeface="HK Grotesk Bold"/>
              </a:rPr>
              <a:t> in prisons.</a:t>
            </a:r>
          </a:p>
          <a:p>
            <a:pPr>
              <a:lnSpc>
                <a:spcPts val="4424"/>
              </a:lnSpc>
              <a:spcBef>
                <a:spcPct val="0"/>
              </a:spcBef>
            </a:pPr>
            <a:endParaRPr lang="en-US" sz="3160" u="none">
              <a:solidFill>
                <a:srgbClr val="01539E"/>
              </a:solidFill>
              <a:latin typeface="HK Grotesk Bold"/>
            </a:endParaRPr>
          </a:p>
          <a:p>
            <a:pPr marL="682376" lvl="1" indent="-341188">
              <a:lnSpc>
                <a:spcPts val="4424"/>
              </a:lnSpc>
              <a:spcBef>
                <a:spcPct val="0"/>
              </a:spcBef>
              <a:buFont typeface="Arial"/>
              <a:buChar char="•"/>
            </a:pPr>
            <a:r>
              <a:rPr lang="en-US" sz="3160" u="none">
                <a:solidFill>
                  <a:srgbClr val="01539E"/>
                </a:solidFill>
                <a:latin typeface="HK Grotesk Bold"/>
              </a:rPr>
              <a:t>People of color with disabilities are stuck in the middle because needs cannot be met through a single- issue lens. Rather an intersectional focus is needed to understand how multiple identities impact their lives.</a:t>
            </a:r>
          </a:p>
          <a:p>
            <a:pPr marL="0" lvl="0" indent="0">
              <a:lnSpc>
                <a:spcPts val="4424"/>
              </a:lnSpc>
              <a:spcBef>
                <a:spcPct val="0"/>
              </a:spcBef>
            </a:pPr>
            <a:endParaRPr lang="en-US" sz="3160" u="none">
              <a:solidFill>
                <a:srgbClr val="01539E"/>
              </a:solidFill>
              <a:latin typeface="HK Grotesk Bold"/>
            </a:endParaRPr>
          </a:p>
        </p:txBody>
      </p:sp>
      <p:sp>
        <p:nvSpPr>
          <p:cNvPr id="4" name="Freeform 4"/>
          <p:cNvSpPr/>
          <p:nvPr/>
        </p:nvSpPr>
        <p:spPr>
          <a:xfrm>
            <a:off x="15135887" y="-588249"/>
            <a:ext cx="3657437" cy="3233898"/>
          </a:xfrm>
          <a:custGeom>
            <a:avLst/>
            <a:gdLst/>
            <a:ahLst/>
            <a:cxnLst/>
            <a:rect l="l" t="t" r="r" b="b"/>
            <a:pathLst>
              <a:path w="3657437" h="3233898">
                <a:moveTo>
                  <a:pt x="0" y="0"/>
                </a:moveTo>
                <a:lnTo>
                  <a:pt x="3657437" y="0"/>
                </a:lnTo>
                <a:lnTo>
                  <a:pt x="3657437" y="3233898"/>
                </a:lnTo>
                <a:lnTo>
                  <a:pt x="0" y="32338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1028700" y="1019175"/>
            <a:ext cx="6567121" cy="809625"/>
          </a:xfrm>
          <a:prstGeom prst="rect">
            <a:avLst/>
          </a:prstGeom>
        </p:spPr>
        <p:txBody>
          <a:bodyPr lIns="0" tIns="0" rIns="0" bIns="0" rtlCol="0" anchor="t">
            <a:spAutoFit/>
          </a:bodyPr>
          <a:lstStyle/>
          <a:p>
            <a:pPr marL="0" lvl="0" indent="0" algn="l">
              <a:lnSpc>
                <a:spcPts val="6370"/>
              </a:lnSpc>
              <a:spcBef>
                <a:spcPct val="0"/>
              </a:spcBef>
            </a:pPr>
            <a:r>
              <a:rPr lang="en-US" sz="5308">
                <a:solidFill>
                  <a:srgbClr val="01539E"/>
                </a:solidFill>
                <a:latin typeface="HK Grotesk Bold"/>
              </a:rPr>
              <a:t>A Black Deaf Lens</a:t>
            </a:r>
          </a:p>
        </p:txBody>
      </p:sp>
      <p:sp>
        <p:nvSpPr>
          <p:cNvPr id="3" name="TextBox 3"/>
          <p:cNvSpPr txBox="1"/>
          <p:nvPr/>
        </p:nvSpPr>
        <p:spPr>
          <a:xfrm>
            <a:off x="288159" y="2369846"/>
            <a:ext cx="8054656" cy="7528193"/>
          </a:xfrm>
          <a:prstGeom prst="rect">
            <a:avLst/>
          </a:prstGeom>
        </p:spPr>
        <p:txBody>
          <a:bodyPr lIns="0" tIns="0" rIns="0" bIns="0" rtlCol="0" anchor="t">
            <a:spAutoFit/>
          </a:bodyPr>
          <a:lstStyle/>
          <a:p>
            <a:pPr marL="618435" lvl="1" indent="-309218" algn="l">
              <a:lnSpc>
                <a:spcPts val="4010"/>
              </a:lnSpc>
              <a:spcBef>
                <a:spcPct val="0"/>
              </a:spcBef>
              <a:buFont typeface="Arial"/>
              <a:buChar char="•"/>
            </a:pPr>
            <a:r>
              <a:rPr lang="en-US" sz="2864">
                <a:solidFill>
                  <a:srgbClr val="01539E"/>
                </a:solidFill>
                <a:latin typeface="HK Grotesk Bold"/>
              </a:rPr>
              <a:t>The dynamics of Deaf c</a:t>
            </a:r>
            <a:r>
              <a:rPr lang="en-US" sz="2864" u="none">
                <a:solidFill>
                  <a:srgbClr val="01539E"/>
                </a:solidFill>
                <a:latin typeface="HK Grotesk Bold"/>
              </a:rPr>
              <a:t>ulture in the United States, often refers to white Deaf culture.</a:t>
            </a:r>
          </a:p>
          <a:p>
            <a:pPr algn="l">
              <a:lnSpc>
                <a:spcPts val="3730"/>
              </a:lnSpc>
              <a:spcBef>
                <a:spcPct val="0"/>
              </a:spcBef>
            </a:pPr>
            <a:endParaRPr lang="en-US" sz="2864" u="none">
              <a:solidFill>
                <a:srgbClr val="01539E"/>
              </a:solidFill>
              <a:latin typeface="HK Grotesk Bold"/>
            </a:endParaRPr>
          </a:p>
          <a:p>
            <a:pPr marL="618435" lvl="1" indent="-309218" algn="l">
              <a:lnSpc>
                <a:spcPts val="4010"/>
              </a:lnSpc>
              <a:spcBef>
                <a:spcPct val="0"/>
              </a:spcBef>
              <a:buFont typeface="Arial"/>
              <a:buChar char="•"/>
            </a:pPr>
            <a:r>
              <a:rPr lang="en-US" sz="2864" u="none">
                <a:solidFill>
                  <a:srgbClr val="01539E"/>
                </a:solidFill>
                <a:latin typeface="HK Grotesk Bold"/>
              </a:rPr>
              <a:t>The Black Deaf community experiences discrimination from majority and minority populations.</a:t>
            </a:r>
          </a:p>
          <a:p>
            <a:pPr algn="l">
              <a:lnSpc>
                <a:spcPts val="4010"/>
              </a:lnSpc>
              <a:spcBef>
                <a:spcPct val="0"/>
              </a:spcBef>
            </a:pPr>
            <a:endParaRPr lang="en-US" sz="2864" u="none">
              <a:solidFill>
                <a:srgbClr val="01539E"/>
              </a:solidFill>
              <a:latin typeface="HK Grotesk Bold"/>
            </a:endParaRPr>
          </a:p>
          <a:p>
            <a:pPr marL="618435" lvl="1" indent="-309218" algn="l">
              <a:lnSpc>
                <a:spcPts val="4010"/>
              </a:lnSpc>
              <a:spcBef>
                <a:spcPct val="0"/>
              </a:spcBef>
              <a:buFont typeface="Arial"/>
              <a:buChar char="•"/>
            </a:pPr>
            <a:r>
              <a:rPr lang="en-US" sz="2864" u="none">
                <a:solidFill>
                  <a:srgbClr val="01539E"/>
                </a:solidFill>
                <a:latin typeface="HK Grotesk Bold"/>
              </a:rPr>
              <a:t>The overall employment rate for Black Deaf individuals is 34.2% while their hearing counterpart is 64.6% and White Deaf individuals is 50.6%.</a:t>
            </a:r>
          </a:p>
          <a:p>
            <a:pPr algn="l">
              <a:lnSpc>
                <a:spcPts val="4010"/>
              </a:lnSpc>
              <a:spcBef>
                <a:spcPct val="0"/>
              </a:spcBef>
            </a:pPr>
            <a:r>
              <a:rPr lang="en-US" sz="2864" u="none">
                <a:solidFill>
                  <a:srgbClr val="01539E"/>
                </a:solidFill>
                <a:latin typeface="HK Grotesk Bold"/>
              </a:rPr>
              <a:t> </a:t>
            </a:r>
          </a:p>
          <a:p>
            <a:pPr marL="618435" lvl="1" indent="-309218" algn="l">
              <a:lnSpc>
                <a:spcPts val="4010"/>
              </a:lnSpc>
              <a:spcBef>
                <a:spcPct val="0"/>
              </a:spcBef>
              <a:buFont typeface="Arial"/>
              <a:buChar char="•"/>
            </a:pPr>
            <a:r>
              <a:rPr lang="en-US" sz="2864" u="none">
                <a:solidFill>
                  <a:srgbClr val="01539E"/>
                </a:solidFill>
                <a:latin typeface="HK Grotesk Bold"/>
              </a:rPr>
              <a:t>Scant empirical articles on the mental health needs of Black Deaf individuals.</a:t>
            </a:r>
          </a:p>
          <a:p>
            <a:pPr marL="0" lvl="0" indent="0" algn="l">
              <a:lnSpc>
                <a:spcPts val="4010"/>
              </a:lnSpc>
              <a:spcBef>
                <a:spcPct val="0"/>
              </a:spcBef>
            </a:pPr>
            <a:endParaRPr lang="en-US" sz="2864" u="none">
              <a:solidFill>
                <a:srgbClr val="01539E"/>
              </a:solidFill>
              <a:latin typeface="HK Grotesk Bold"/>
            </a:endParaRPr>
          </a:p>
        </p:txBody>
      </p:sp>
      <p:sp>
        <p:nvSpPr>
          <p:cNvPr id="4" name="Freeform 4"/>
          <p:cNvSpPr/>
          <p:nvPr/>
        </p:nvSpPr>
        <p:spPr>
          <a:xfrm>
            <a:off x="8671736" y="459940"/>
            <a:ext cx="9345926" cy="9367120"/>
          </a:xfrm>
          <a:custGeom>
            <a:avLst/>
            <a:gdLst/>
            <a:ahLst/>
            <a:cxnLst/>
            <a:rect l="l" t="t" r="r" b="b"/>
            <a:pathLst>
              <a:path w="9345926" h="9367120">
                <a:moveTo>
                  <a:pt x="0" y="0"/>
                </a:moveTo>
                <a:lnTo>
                  <a:pt x="9345926" y="0"/>
                </a:lnTo>
                <a:lnTo>
                  <a:pt x="9345926" y="9367120"/>
                </a:lnTo>
                <a:lnTo>
                  <a:pt x="0" y="9367120"/>
                </a:lnTo>
                <a:lnTo>
                  <a:pt x="0" y="0"/>
                </a:lnTo>
                <a:close/>
              </a:path>
            </a:pathLst>
          </a:custGeom>
          <a:blipFill>
            <a:blip r:embed="rId2"/>
            <a:stretch>
              <a:fillRect l="-622" r="-622"/>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656518">
            <a:off x="404840" y="5863"/>
            <a:ext cx="16640120" cy="10275274"/>
          </a:xfrm>
          <a:custGeom>
            <a:avLst/>
            <a:gdLst/>
            <a:ahLst/>
            <a:cxnLst/>
            <a:rect l="l" t="t" r="r" b="b"/>
            <a:pathLst>
              <a:path w="16640120" h="10275274">
                <a:moveTo>
                  <a:pt x="0" y="0"/>
                </a:moveTo>
                <a:lnTo>
                  <a:pt x="16640120" y="0"/>
                </a:lnTo>
                <a:lnTo>
                  <a:pt x="16640120" y="10275274"/>
                </a:lnTo>
                <a:lnTo>
                  <a:pt x="0" y="10275274"/>
                </a:lnTo>
                <a:lnTo>
                  <a:pt x="0" y="0"/>
                </a:lnTo>
                <a:close/>
              </a:path>
            </a:pathLst>
          </a:custGeom>
          <a:blipFill>
            <a:blip r:embed="rId2"/>
            <a:stretch>
              <a:fillRect/>
            </a:stretch>
          </a:blipFill>
        </p:spPr>
      </p:sp>
      <p:sp>
        <p:nvSpPr>
          <p:cNvPr id="3" name="TextBox 3"/>
          <p:cNvSpPr txBox="1"/>
          <p:nvPr/>
        </p:nvSpPr>
        <p:spPr>
          <a:xfrm>
            <a:off x="2903968" y="3698058"/>
            <a:ext cx="12480063" cy="3446629"/>
          </a:xfrm>
          <a:prstGeom prst="rect">
            <a:avLst/>
          </a:prstGeom>
        </p:spPr>
        <p:txBody>
          <a:bodyPr lIns="0" tIns="0" rIns="0" bIns="0" rtlCol="0" anchor="t">
            <a:spAutoFit/>
          </a:bodyPr>
          <a:lstStyle/>
          <a:p>
            <a:pPr marL="0" lvl="0" indent="0" algn="ctr">
              <a:lnSpc>
                <a:spcPts val="6873"/>
              </a:lnSpc>
            </a:pPr>
            <a:r>
              <a:rPr lang="en-US" sz="5287">
                <a:solidFill>
                  <a:srgbClr val="01539E"/>
                </a:solidFill>
                <a:latin typeface="Lato 1 Bold"/>
              </a:rPr>
              <a:t>“HAVING A SENSE THAT ONE’S OWN KNOWLEDGE IS LIMITED AS TO WHAT TRULY IS ANOTHER’S CULTURE.” (HOOK ET AL. 2013)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867665">
            <a:off x="2926518" y="-7974643"/>
            <a:ext cx="18954352" cy="13469436"/>
          </a:xfrm>
          <a:custGeom>
            <a:avLst/>
            <a:gdLst/>
            <a:ahLst/>
            <a:cxnLst/>
            <a:rect l="l" t="t" r="r" b="b"/>
            <a:pathLst>
              <a:path w="18954352" h="13469436">
                <a:moveTo>
                  <a:pt x="0" y="0"/>
                </a:moveTo>
                <a:lnTo>
                  <a:pt x="18954352" y="0"/>
                </a:lnTo>
                <a:lnTo>
                  <a:pt x="18954352" y="13469436"/>
                </a:lnTo>
                <a:lnTo>
                  <a:pt x="0" y="13469436"/>
                </a:lnTo>
                <a:lnTo>
                  <a:pt x="0" y="0"/>
                </a:lnTo>
                <a:close/>
              </a:path>
            </a:pathLst>
          </a:custGeom>
          <a:blipFill>
            <a:blip r:embed="rId2"/>
            <a:stretch>
              <a:fillRect/>
            </a:stretch>
          </a:blipFill>
        </p:spPr>
      </p:sp>
      <p:sp>
        <p:nvSpPr>
          <p:cNvPr id="3" name="Freeform 3"/>
          <p:cNvSpPr/>
          <p:nvPr/>
        </p:nvSpPr>
        <p:spPr>
          <a:xfrm>
            <a:off x="12028662" y="3086100"/>
            <a:ext cx="5963245" cy="7200900"/>
          </a:xfrm>
          <a:custGeom>
            <a:avLst/>
            <a:gdLst/>
            <a:ahLst/>
            <a:cxnLst/>
            <a:rect l="l" t="t" r="r" b="b"/>
            <a:pathLst>
              <a:path w="5963245" h="7200900">
                <a:moveTo>
                  <a:pt x="0" y="0"/>
                </a:moveTo>
                <a:lnTo>
                  <a:pt x="5963245" y="0"/>
                </a:lnTo>
                <a:lnTo>
                  <a:pt x="5963245" y="7200900"/>
                </a:lnTo>
                <a:lnTo>
                  <a:pt x="0" y="7200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421947" y="1019175"/>
            <a:ext cx="13444106" cy="1637699"/>
          </a:xfrm>
          <a:prstGeom prst="rect">
            <a:avLst/>
          </a:prstGeom>
        </p:spPr>
        <p:txBody>
          <a:bodyPr lIns="0" tIns="0" rIns="0" bIns="0" rtlCol="0" anchor="t">
            <a:spAutoFit/>
          </a:bodyPr>
          <a:lstStyle/>
          <a:p>
            <a:pPr marL="0" lvl="0" indent="0" algn="ctr">
              <a:lnSpc>
                <a:spcPts val="12842"/>
              </a:lnSpc>
            </a:pPr>
            <a:r>
              <a:rPr lang="en-US" sz="10702">
                <a:solidFill>
                  <a:srgbClr val="01539E"/>
                </a:solidFill>
                <a:latin typeface="Lato 1 Bold"/>
              </a:rPr>
              <a:t>Cultural Humility </a:t>
            </a:r>
          </a:p>
        </p:txBody>
      </p:sp>
      <p:sp>
        <p:nvSpPr>
          <p:cNvPr id="5" name="TextBox 5"/>
          <p:cNvSpPr txBox="1"/>
          <p:nvPr/>
        </p:nvSpPr>
        <p:spPr>
          <a:xfrm>
            <a:off x="1028700" y="3000375"/>
            <a:ext cx="9627677" cy="7409077"/>
          </a:xfrm>
          <a:prstGeom prst="rect">
            <a:avLst/>
          </a:prstGeom>
        </p:spPr>
        <p:txBody>
          <a:bodyPr lIns="0" tIns="0" rIns="0" bIns="0" rtlCol="0" anchor="t">
            <a:spAutoFit/>
          </a:bodyPr>
          <a:lstStyle/>
          <a:p>
            <a:pPr algn="ctr">
              <a:lnSpc>
                <a:spcPts val="5850"/>
              </a:lnSpc>
            </a:pPr>
            <a:endParaRPr/>
          </a:p>
          <a:p>
            <a:pPr algn="ctr">
              <a:lnSpc>
                <a:spcPts val="5850"/>
              </a:lnSpc>
            </a:pPr>
            <a:r>
              <a:rPr lang="en-US" sz="4179">
                <a:solidFill>
                  <a:srgbClr val="01539E"/>
                </a:solidFill>
                <a:latin typeface="HK Grotesk Bold"/>
              </a:rPr>
              <a:t>A personal lifelong commitment to self-evaluation and self-critique whereby the individual not only learns about another's culture, but one starts with an examination of her/his own beliefs and cultural identities. Additionally displays  an openness to new ideas, contradictory information, and advice.</a:t>
            </a:r>
          </a:p>
          <a:p>
            <a:pPr algn="ctr">
              <a:lnSpc>
                <a:spcPts val="5850"/>
              </a:lnSpc>
            </a:pPr>
            <a:endParaRPr lang="en-US" sz="4179">
              <a:solidFill>
                <a:srgbClr val="01539E"/>
              </a:solidFill>
              <a:latin typeface="HK Grotesk 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867665">
            <a:off x="2926518" y="-7974643"/>
            <a:ext cx="18954352" cy="13469436"/>
          </a:xfrm>
          <a:custGeom>
            <a:avLst/>
            <a:gdLst/>
            <a:ahLst/>
            <a:cxnLst/>
            <a:rect l="l" t="t" r="r" b="b"/>
            <a:pathLst>
              <a:path w="18954352" h="13469436">
                <a:moveTo>
                  <a:pt x="0" y="0"/>
                </a:moveTo>
                <a:lnTo>
                  <a:pt x="18954352" y="0"/>
                </a:lnTo>
                <a:lnTo>
                  <a:pt x="18954352" y="13469436"/>
                </a:lnTo>
                <a:lnTo>
                  <a:pt x="0" y="13469436"/>
                </a:lnTo>
                <a:lnTo>
                  <a:pt x="0" y="0"/>
                </a:lnTo>
                <a:close/>
              </a:path>
            </a:pathLst>
          </a:custGeom>
          <a:blipFill>
            <a:blip r:embed="rId2"/>
            <a:stretch>
              <a:fillRect/>
            </a:stretch>
          </a:blipFill>
        </p:spPr>
      </p:sp>
      <p:sp>
        <p:nvSpPr>
          <p:cNvPr id="3" name="Freeform 3"/>
          <p:cNvSpPr/>
          <p:nvPr/>
        </p:nvSpPr>
        <p:spPr>
          <a:xfrm>
            <a:off x="12028662" y="3086100"/>
            <a:ext cx="5963245" cy="7200900"/>
          </a:xfrm>
          <a:custGeom>
            <a:avLst/>
            <a:gdLst/>
            <a:ahLst/>
            <a:cxnLst/>
            <a:rect l="l" t="t" r="r" b="b"/>
            <a:pathLst>
              <a:path w="5963245" h="7200900">
                <a:moveTo>
                  <a:pt x="0" y="0"/>
                </a:moveTo>
                <a:lnTo>
                  <a:pt x="5963245" y="0"/>
                </a:lnTo>
                <a:lnTo>
                  <a:pt x="5963245" y="7200900"/>
                </a:lnTo>
                <a:lnTo>
                  <a:pt x="0" y="72009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2421947" y="1019175"/>
            <a:ext cx="13444106" cy="1637699"/>
          </a:xfrm>
          <a:prstGeom prst="rect">
            <a:avLst/>
          </a:prstGeom>
        </p:spPr>
        <p:txBody>
          <a:bodyPr lIns="0" tIns="0" rIns="0" bIns="0" rtlCol="0" anchor="t">
            <a:spAutoFit/>
          </a:bodyPr>
          <a:lstStyle/>
          <a:p>
            <a:pPr marL="0" lvl="0" indent="0" algn="ctr">
              <a:lnSpc>
                <a:spcPts val="12842"/>
              </a:lnSpc>
            </a:pPr>
            <a:r>
              <a:rPr lang="en-US" sz="10702">
                <a:solidFill>
                  <a:srgbClr val="01539E"/>
                </a:solidFill>
                <a:latin typeface="Lato 1 Bold"/>
              </a:rPr>
              <a:t>Cultural Humility </a:t>
            </a:r>
          </a:p>
        </p:txBody>
      </p:sp>
      <p:sp>
        <p:nvSpPr>
          <p:cNvPr id="5" name="TextBox 5"/>
          <p:cNvSpPr txBox="1"/>
          <p:nvPr/>
        </p:nvSpPr>
        <p:spPr>
          <a:xfrm>
            <a:off x="226524" y="4072624"/>
            <a:ext cx="11552970" cy="3635906"/>
          </a:xfrm>
          <a:prstGeom prst="rect">
            <a:avLst/>
          </a:prstGeom>
        </p:spPr>
        <p:txBody>
          <a:bodyPr lIns="0" tIns="0" rIns="0" bIns="0" rtlCol="0" anchor="t">
            <a:spAutoFit/>
          </a:bodyPr>
          <a:lstStyle/>
          <a:p>
            <a:pPr algn="just">
              <a:lnSpc>
                <a:spcPts val="4870"/>
              </a:lnSpc>
            </a:pPr>
            <a:endParaRPr/>
          </a:p>
          <a:p>
            <a:pPr marL="751134" lvl="1" indent="-375567" algn="just">
              <a:lnSpc>
                <a:spcPts val="4870"/>
              </a:lnSpc>
              <a:buFont typeface="Arial"/>
              <a:buChar char="•"/>
            </a:pPr>
            <a:r>
              <a:rPr lang="en-US" sz="3479">
                <a:solidFill>
                  <a:srgbClr val="01539E"/>
                </a:solidFill>
                <a:latin typeface="HK Grotesk Bold"/>
              </a:rPr>
              <a:t>Intentional </a:t>
            </a:r>
          </a:p>
          <a:p>
            <a:pPr marL="751134" lvl="1" indent="-375567" algn="just">
              <a:lnSpc>
                <a:spcPts val="4870"/>
              </a:lnSpc>
              <a:buFont typeface="Arial"/>
              <a:buChar char="•"/>
            </a:pPr>
            <a:r>
              <a:rPr lang="en-US" sz="3479">
                <a:solidFill>
                  <a:srgbClr val="01539E"/>
                </a:solidFill>
                <a:latin typeface="HK Grotesk Bold"/>
              </a:rPr>
              <a:t>Honoring beliefs, customs, and values</a:t>
            </a:r>
          </a:p>
          <a:p>
            <a:pPr marL="751134" lvl="1" indent="-375567" algn="just">
              <a:lnSpc>
                <a:spcPts val="4870"/>
              </a:lnSpc>
              <a:buFont typeface="Arial"/>
              <a:buChar char="•"/>
            </a:pPr>
            <a:r>
              <a:rPr lang="en-US" sz="3479">
                <a:solidFill>
                  <a:srgbClr val="01539E"/>
                </a:solidFill>
                <a:latin typeface="HK Grotesk Bold"/>
              </a:rPr>
              <a:t>Self-exploration </a:t>
            </a:r>
          </a:p>
          <a:p>
            <a:pPr marL="751134" lvl="1" indent="-375567" algn="just">
              <a:lnSpc>
                <a:spcPts val="4870"/>
              </a:lnSpc>
              <a:buFont typeface="Arial"/>
              <a:buChar char="•"/>
            </a:pPr>
            <a:r>
              <a:rPr lang="en-US" sz="3479">
                <a:solidFill>
                  <a:srgbClr val="01539E"/>
                </a:solidFill>
                <a:latin typeface="HK Grotesk Bold"/>
              </a:rPr>
              <a:t>Recognizes challenges in power imbalances </a:t>
            </a:r>
          </a:p>
          <a:p>
            <a:pPr marL="751134" lvl="1" indent="-375567" algn="just">
              <a:lnSpc>
                <a:spcPts val="4870"/>
              </a:lnSpc>
              <a:buFont typeface="Arial"/>
              <a:buChar char="•"/>
            </a:pPr>
            <a:r>
              <a:rPr lang="en-US" sz="3479">
                <a:solidFill>
                  <a:srgbClr val="01539E"/>
                </a:solidFill>
                <a:latin typeface="HK Grotesk Bold"/>
              </a:rPr>
              <a:t>De-emphasizes cultural knowledge and competency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216103" y="6534388"/>
            <a:ext cx="11772900" cy="3752612"/>
          </a:xfrm>
          <a:custGeom>
            <a:avLst/>
            <a:gdLst/>
            <a:ahLst/>
            <a:cxnLst/>
            <a:rect l="l" t="t" r="r" b="b"/>
            <a:pathLst>
              <a:path w="11772900" h="3752612">
                <a:moveTo>
                  <a:pt x="0" y="0"/>
                </a:moveTo>
                <a:lnTo>
                  <a:pt x="11772900" y="0"/>
                </a:lnTo>
                <a:lnTo>
                  <a:pt x="11772900" y="3752612"/>
                </a:lnTo>
                <a:lnTo>
                  <a:pt x="0" y="3752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421947" y="56549"/>
            <a:ext cx="13444106" cy="2600325"/>
          </a:xfrm>
          <a:prstGeom prst="rect">
            <a:avLst/>
          </a:prstGeom>
        </p:spPr>
        <p:txBody>
          <a:bodyPr lIns="0" tIns="0" rIns="0" bIns="0" rtlCol="0" anchor="t">
            <a:spAutoFit/>
          </a:bodyPr>
          <a:lstStyle/>
          <a:p>
            <a:pPr marL="0" lvl="0" indent="0" algn="ctr">
              <a:lnSpc>
                <a:spcPts val="10203"/>
              </a:lnSpc>
            </a:pPr>
            <a:r>
              <a:rPr lang="en-US" sz="8502">
                <a:solidFill>
                  <a:srgbClr val="01539E"/>
                </a:solidFill>
                <a:latin typeface="Lato 1 Bold"/>
              </a:rPr>
              <a:t>Core Components of Cultural Humility </a:t>
            </a:r>
          </a:p>
        </p:txBody>
      </p:sp>
      <p:sp>
        <p:nvSpPr>
          <p:cNvPr id="4" name="TextBox 4"/>
          <p:cNvSpPr txBox="1"/>
          <p:nvPr/>
        </p:nvSpPr>
        <p:spPr>
          <a:xfrm>
            <a:off x="80394" y="3624949"/>
            <a:ext cx="15785659" cy="2951377"/>
          </a:xfrm>
          <a:prstGeom prst="rect">
            <a:avLst/>
          </a:prstGeom>
        </p:spPr>
        <p:txBody>
          <a:bodyPr lIns="0" tIns="0" rIns="0" bIns="0" rtlCol="0" anchor="t">
            <a:spAutoFit/>
          </a:bodyPr>
          <a:lstStyle/>
          <a:p>
            <a:pPr marL="902261" lvl="1" indent="-451130" algn="just">
              <a:lnSpc>
                <a:spcPts val="5850"/>
              </a:lnSpc>
              <a:buFont typeface="Arial"/>
              <a:buChar char="•"/>
            </a:pPr>
            <a:r>
              <a:rPr lang="en-US" sz="4179">
                <a:solidFill>
                  <a:srgbClr val="01539E"/>
                </a:solidFill>
                <a:latin typeface="HK Grotesk Bold"/>
              </a:rPr>
              <a:t>Lifelong learning and self-reflection. </a:t>
            </a:r>
          </a:p>
          <a:p>
            <a:pPr marL="902261" lvl="1" indent="-451130" algn="just">
              <a:lnSpc>
                <a:spcPts val="5850"/>
              </a:lnSpc>
              <a:buFont typeface="Arial"/>
              <a:buChar char="•"/>
            </a:pPr>
            <a:r>
              <a:rPr lang="en-US" sz="4179">
                <a:solidFill>
                  <a:srgbClr val="01539E"/>
                </a:solidFill>
                <a:latin typeface="HK Grotesk Bold"/>
              </a:rPr>
              <a:t>Actively addressing power imbalances and inequity. </a:t>
            </a:r>
          </a:p>
          <a:p>
            <a:pPr marL="902261" lvl="1" indent="-451130" algn="just">
              <a:lnSpc>
                <a:spcPts val="5850"/>
              </a:lnSpc>
              <a:buFont typeface="Arial"/>
              <a:buChar char="•"/>
            </a:pPr>
            <a:r>
              <a:rPr lang="en-US" sz="4179">
                <a:solidFill>
                  <a:srgbClr val="01539E"/>
                </a:solidFill>
                <a:latin typeface="HK Grotesk Bold"/>
              </a:rPr>
              <a:t>Institutional accountability. </a:t>
            </a:r>
          </a:p>
          <a:p>
            <a:pPr>
              <a:lnSpc>
                <a:spcPts val="5850"/>
              </a:lnSpc>
            </a:pPr>
            <a:endParaRPr lang="en-US" sz="4179">
              <a:solidFill>
                <a:srgbClr val="01539E"/>
              </a:solidFill>
              <a:latin typeface="HK Grotesk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9316840" y="0"/>
            <a:ext cx="8971160" cy="10112315"/>
          </a:xfrm>
          <a:custGeom>
            <a:avLst/>
            <a:gdLst/>
            <a:ahLst/>
            <a:cxnLst/>
            <a:rect l="l" t="t" r="r" b="b"/>
            <a:pathLst>
              <a:path w="8971160" h="10112315">
                <a:moveTo>
                  <a:pt x="0" y="0"/>
                </a:moveTo>
                <a:lnTo>
                  <a:pt x="8971160" y="0"/>
                </a:lnTo>
                <a:lnTo>
                  <a:pt x="8971160" y="10112315"/>
                </a:lnTo>
                <a:lnTo>
                  <a:pt x="0" y="10112315"/>
                </a:lnTo>
                <a:lnTo>
                  <a:pt x="0" y="0"/>
                </a:lnTo>
                <a:close/>
              </a:path>
            </a:pathLst>
          </a:custGeom>
          <a:blipFill>
            <a:blip r:embed="rId2"/>
            <a:stretch>
              <a:fillRect l="-23707" r="-35610"/>
            </a:stretch>
          </a:blipFill>
        </p:spPr>
      </p:sp>
      <p:sp>
        <p:nvSpPr>
          <p:cNvPr id="3" name="TextBox 3"/>
          <p:cNvSpPr txBox="1"/>
          <p:nvPr/>
        </p:nvSpPr>
        <p:spPr>
          <a:xfrm>
            <a:off x="748969" y="852805"/>
            <a:ext cx="8104814" cy="1943100"/>
          </a:xfrm>
          <a:prstGeom prst="rect">
            <a:avLst/>
          </a:prstGeom>
        </p:spPr>
        <p:txBody>
          <a:bodyPr lIns="0" tIns="0" rIns="0" bIns="0" rtlCol="0" anchor="t">
            <a:spAutoFit/>
          </a:bodyPr>
          <a:lstStyle/>
          <a:p>
            <a:pPr marL="0" lvl="0" indent="0" algn="ctr">
              <a:lnSpc>
                <a:spcPts val="7683"/>
              </a:lnSpc>
            </a:pPr>
            <a:r>
              <a:rPr lang="en-US" sz="6402">
                <a:solidFill>
                  <a:srgbClr val="01539E"/>
                </a:solidFill>
                <a:latin typeface="Lato 1 Bold"/>
              </a:rPr>
              <a:t>Barriers to Practicing Cultural Humility</a:t>
            </a:r>
          </a:p>
        </p:txBody>
      </p:sp>
      <p:sp>
        <p:nvSpPr>
          <p:cNvPr id="4" name="TextBox 4"/>
          <p:cNvSpPr txBox="1"/>
          <p:nvPr/>
        </p:nvSpPr>
        <p:spPr>
          <a:xfrm>
            <a:off x="828140" y="4618406"/>
            <a:ext cx="7946473" cy="3668159"/>
          </a:xfrm>
          <a:prstGeom prst="rect">
            <a:avLst/>
          </a:prstGeom>
        </p:spPr>
        <p:txBody>
          <a:bodyPr lIns="0" tIns="0" rIns="0" bIns="0" rtlCol="0" anchor="t">
            <a:spAutoFit/>
          </a:bodyPr>
          <a:lstStyle/>
          <a:p>
            <a:pPr marL="1124682" lvl="1" indent="-562341" algn="just">
              <a:lnSpc>
                <a:spcPts val="7292"/>
              </a:lnSpc>
              <a:buFont typeface="Arial"/>
              <a:buChar char="•"/>
            </a:pPr>
            <a:r>
              <a:rPr lang="en-US" sz="5209">
                <a:solidFill>
                  <a:srgbClr val="01539E"/>
                </a:solidFill>
                <a:latin typeface="HK Grotesk Bold"/>
              </a:rPr>
              <a:t>Attitudinal/Behavioral </a:t>
            </a:r>
          </a:p>
          <a:p>
            <a:pPr marL="1124682" lvl="1" indent="-562341" algn="just">
              <a:lnSpc>
                <a:spcPts val="7292"/>
              </a:lnSpc>
              <a:buFont typeface="Arial"/>
              <a:buChar char="•"/>
            </a:pPr>
            <a:r>
              <a:rPr lang="en-US" sz="5209">
                <a:solidFill>
                  <a:srgbClr val="01539E"/>
                </a:solidFill>
                <a:latin typeface="HK Grotesk Bold"/>
              </a:rPr>
              <a:t>Systemic/Institutional</a:t>
            </a:r>
          </a:p>
          <a:p>
            <a:pPr algn="just">
              <a:lnSpc>
                <a:spcPts val="7292"/>
              </a:lnSpc>
            </a:pPr>
            <a:endParaRPr lang="en-US" sz="5209">
              <a:solidFill>
                <a:srgbClr val="01539E"/>
              </a:solidFill>
              <a:latin typeface="HK Grotesk Bold"/>
            </a:endParaRPr>
          </a:p>
          <a:p>
            <a:pPr algn="just">
              <a:lnSpc>
                <a:spcPts val="7292"/>
              </a:lnSpc>
            </a:pPr>
            <a:endParaRPr lang="en-US" sz="5209">
              <a:solidFill>
                <a:srgbClr val="01539E"/>
              </a:solidFill>
              <a:latin typeface="HK Grotesk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9815174" y="0"/>
            <a:ext cx="8971160" cy="10287000"/>
          </a:xfrm>
          <a:custGeom>
            <a:avLst/>
            <a:gdLst/>
            <a:ahLst/>
            <a:cxnLst/>
            <a:rect l="l" t="t" r="r" b="b"/>
            <a:pathLst>
              <a:path w="8971160" h="10287000">
                <a:moveTo>
                  <a:pt x="0" y="0"/>
                </a:moveTo>
                <a:lnTo>
                  <a:pt x="8971160" y="0"/>
                </a:lnTo>
                <a:lnTo>
                  <a:pt x="8971160" y="10287000"/>
                </a:lnTo>
                <a:lnTo>
                  <a:pt x="0" y="10287000"/>
                </a:lnTo>
                <a:lnTo>
                  <a:pt x="0" y="0"/>
                </a:lnTo>
                <a:close/>
              </a:path>
            </a:pathLst>
          </a:custGeom>
          <a:blipFill>
            <a:blip r:embed="rId2"/>
            <a:stretch>
              <a:fillRect l="-24980" r="-37089"/>
            </a:stretch>
          </a:blipFill>
        </p:spPr>
      </p:sp>
      <p:sp>
        <p:nvSpPr>
          <p:cNvPr id="3" name="TextBox 3"/>
          <p:cNvSpPr txBox="1"/>
          <p:nvPr/>
        </p:nvSpPr>
        <p:spPr>
          <a:xfrm>
            <a:off x="748969" y="1212215"/>
            <a:ext cx="8104814" cy="942975"/>
          </a:xfrm>
          <a:prstGeom prst="rect">
            <a:avLst/>
          </a:prstGeom>
        </p:spPr>
        <p:txBody>
          <a:bodyPr lIns="0" tIns="0" rIns="0" bIns="0" rtlCol="0" anchor="t">
            <a:spAutoFit/>
          </a:bodyPr>
          <a:lstStyle/>
          <a:p>
            <a:pPr marL="0" lvl="0" indent="0" algn="ctr">
              <a:lnSpc>
                <a:spcPts val="7443"/>
              </a:lnSpc>
            </a:pPr>
            <a:r>
              <a:rPr lang="en-US" sz="6202">
                <a:solidFill>
                  <a:srgbClr val="01539E"/>
                </a:solidFill>
                <a:latin typeface="Lato 1 Bold"/>
              </a:rPr>
              <a:t>Attitudinal/Behavioral </a:t>
            </a:r>
          </a:p>
        </p:txBody>
      </p:sp>
      <p:sp>
        <p:nvSpPr>
          <p:cNvPr id="4" name="TextBox 4"/>
          <p:cNvSpPr txBox="1"/>
          <p:nvPr/>
        </p:nvSpPr>
        <p:spPr>
          <a:xfrm>
            <a:off x="343609" y="2301484"/>
            <a:ext cx="9275791" cy="8770175"/>
          </a:xfrm>
          <a:prstGeom prst="rect">
            <a:avLst/>
          </a:prstGeom>
        </p:spPr>
        <p:txBody>
          <a:bodyPr lIns="0" tIns="0" rIns="0" bIns="0" rtlCol="0" anchor="t">
            <a:spAutoFit/>
          </a:bodyPr>
          <a:lstStyle/>
          <a:p>
            <a:pPr algn="just">
              <a:lnSpc>
                <a:spcPts val="5379"/>
              </a:lnSpc>
            </a:pPr>
            <a:r>
              <a:rPr lang="en-US" sz="3842">
                <a:solidFill>
                  <a:srgbClr val="01539E"/>
                </a:solidFill>
                <a:latin typeface="HK Grotesk Bold"/>
              </a:rPr>
              <a:t>Disability Stereotypes </a:t>
            </a:r>
          </a:p>
          <a:p>
            <a:pPr algn="just">
              <a:lnSpc>
                <a:spcPts val="5379"/>
              </a:lnSpc>
            </a:pPr>
            <a:endParaRPr lang="en-US" sz="3842">
              <a:solidFill>
                <a:srgbClr val="01539E"/>
              </a:solidFill>
              <a:latin typeface="HK Grotesk Bold"/>
            </a:endParaRPr>
          </a:p>
          <a:p>
            <a:pPr marL="829600" lvl="1" indent="-414800" algn="just">
              <a:lnSpc>
                <a:spcPts val="5379"/>
              </a:lnSpc>
              <a:buFont typeface="Arial"/>
              <a:buChar char="•"/>
            </a:pPr>
            <a:r>
              <a:rPr lang="en-US" sz="3842">
                <a:solidFill>
                  <a:srgbClr val="01539E"/>
                </a:solidFill>
                <a:latin typeface="HK Grotesk Bold"/>
              </a:rPr>
              <a:t>Attributes used to characterize a group and its members</a:t>
            </a:r>
          </a:p>
          <a:p>
            <a:pPr marL="829600" lvl="1" indent="-414800" algn="just">
              <a:lnSpc>
                <a:spcPts val="5379"/>
              </a:lnSpc>
              <a:buFont typeface="Arial"/>
              <a:buChar char="•"/>
            </a:pPr>
            <a:r>
              <a:rPr lang="en-US" sz="3842">
                <a:solidFill>
                  <a:srgbClr val="01539E"/>
                </a:solidFill>
                <a:latin typeface="HK Grotesk Bold"/>
              </a:rPr>
              <a:t>Cause of prejudice</a:t>
            </a:r>
          </a:p>
          <a:p>
            <a:pPr marL="829600" lvl="1" indent="-414800" algn="just">
              <a:lnSpc>
                <a:spcPts val="5379"/>
              </a:lnSpc>
              <a:buFont typeface="Arial"/>
              <a:buChar char="•"/>
            </a:pPr>
            <a:r>
              <a:rPr lang="en-US" sz="3842">
                <a:solidFill>
                  <a:srgbClr val="01539E"/>
                </a:solidFill>
                <a:latin typeface="HK Grotesk Bold"/>
              </a:rPr>
              <a:t>Stereotypes differ based on disability and gender </a:t>
            </a:r>
          </a:p>
          <a:p>
            <a:pPr marL="829600" lvl="1" indent="-414800" algn="just">
              <a:lnSpc>
                <a:spcPts val="5379"/>
              </a:lnSpc>
              <a:buFont typeface="Arial"/>
              <a:buChar char="•"/>
            </a:pPr>
            <a:r>
              <a:rPr lang="en-US" sz="3842">
                <a:solidFill>
                  <a:srgbClr val="01539E"/>
                </a:solidFill>
                <a:latin typeface="HK Grotesk Bold"/>
              </a:rPr>
              <a:t>Implications: </a:t>
            </a:r>
          </a:p>
          <a:p>
            <a:pPr marL="1659200" lvl="2" indent="-553067" algn="just">
              <a:lnSpc>
                <a:spcPts val="5379"/>
              </a:lnSpc>
              <a:buFont typeface="Arial"/>
              <a:buChar char="⚬"/>
            </a:pPr>
            <a:r>
              <a:rPr lang="en-US" sz="3842">
                <a:solidFill>
                  <a:srgbClr val="01539E"/>
                </a:solidFill>
                <a:latin typeface="HK Grotesk Bold"/>
              </a:rPr>
              <a:t>Public Policies </a:t>
            </a:r>
          </a:p>
          <a:p>
            <a:pPr marL="1659200" lvl="2" indent="-553067" algn="just">
              <a:lnSpc>
                <a:spcPts val="5379"/>
              </a:lnSpc>
              <a:buFont typeface="Arial"/>
              <a:buChar char="⚬"/>
            </a:pPr>
            <a:r>
              <a:rPr lang="en-US" sz="3842">
                <a:solidFill>
                  <a:srgbClr val="01539E"/>
                </a:solidFill>
                <a:latin typeface="HK Grotesk Bold"/>
              </a:rPr>
              <a:t>Healthcare </a:t>
            </a:r>
          </a:p>
          <a:p>
            <a:pPr marL="1659200" lvl="2" indent="-553067" algn="just">
              <a:lnSpc>
                <a:spcPts val="5379"/>
              </a:lnSpc>
              <a:buFont typeface="Arial"/>
              <a:buChar char="⚬"/>
            </a:pPr>
            <a:r>
              <a:rPr lang="en-US" sz="3842">
                <a:solidFill>
                  <a:srgbClr val="01539E"/>
                </a:solidFill>
                <a:latin typeface="HK Grotesk Bold"/>
              </a:rPr>
              <a:t>Legislative decisions</a:t>
            </a:r>
          </a:p>
          <a:p>
            <a:pPr algn="just">
              <a:lnSpc>
                <a:spcPts val="5379"/>
              </a:lnSpc>
            </a:pPr>
            <a:endParaRPr lang="en-US" sz="3842">
              <a:solidFill>
                <a:srgbClr val="01539E"/>
              </a:solidFill>
              <a:latin typeface="HK Grotesk Bold"/>
            </a:endParaRPr>
          </a:p>
          <a:p>
            <a:pPr algn="just">
              <a:lnSpc>
                <a:spcPts val="5379"/>
              </a:lnSpc>
            </a:pPr>
            <a:endParaRPr lang="en-US" sz="3842">
              <a:solidFill>
                <a:srgbClr val="01539E"/>
              </a:solidFill>
              <a:latin typeface="HK Grotesk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268785" y="2561163"/>
            <a:ext cx="8595810" cy="5519643"/>
            <a:chOff x="0" y="0"/>
            <a:chExt cx="4415531" cy="2835353"/>
          </a:xfrm>
        </p:grpSpPr>
        <p:sp>
          <p:nvSpPr>
            <p:cNvPr id="3" name="Freeform 3"/>
            <p:cNvSpPr/>
            <p:nvPr/>
          </p:nvSpPr>
          <p:spPr>
            <a:xfrm>
              <a:off x="0" y="0"/>
              <a:ext cx="4415531" cy="2835353"/>
            </a:xfrm>
            <a:custGeom>
              <a:avLst/>
              <a:gdLst/>
              <a:ahLst/>
              <a:cxnLst/>
              <a:rect l="l" t="t" r="r" b="b"/>
              <a:pathLst>
                <a:path w="4415531" h="2835353">
                  <a:moveTo>
                    <a:pt x="0" y="0"/>
                  </a:moveTo>
                  <a:lnTo>
                    <a:pt x="0" y="2835353"/>
                  </a:lnTo>
                  <a:lnTo>
                    <a:pt x="4415531" y="2835353"/>
                  </a:lnTo>
                  <a:lnTo>
                    <a:pt x="4415531" y="0"/>
                  </a:lnTo>
                  <a:lnTo>
                    <a:pt x="0" y="0"/>
                  </a:lnTo>
                  <a:close/>
                  <a:moveTo>
                    <a:pt x="4354571" y="2774393"/>
                  </a:moveTo>
                  <a:lnTo>
                    <a:pt x="59690" y="2774393"/>
                  </a:lnTo>
                  <a:lnTo>
                    <a:pt x="59690" y="59690"/>
                  </a:lnTo>
                  <a:lnTo>
                    <a:pt x="4354571" y="59690"/>
                  </a:lnTo>
                  <a:lnTo>
                    <a:pt x="4354571" y="2774393"/>
                  </a:lnTo>
                  <a:close/>
                </a:path>
              </a:pathLst>
            </a:custGeom>
            <a:solidFill>
              <a:srgbClr val="FFEF1C"/>
            </a:solidFill>
          </p:spPr>
        </p:sp>
      </p:grpSp>
      <p:sp>
        <p:nvSpPr>
          <p:cNvPr id="4" name="Freeform 4"/>
          <p:cNvSpPr/>
          <p:nvPr/>
        </p:nvSpPr>
        <p:spPr>
          <a:xfrm>
            <a:off x="8486206" y="2770262"/>
            <a:ext cx="8177413" cy="5139528"/>
          </a:xfrm>
          <a:custGeom>
            <a:avLst/>
            <a:gdLst/>
            <a:ahLst/>
            <a:cxnLst/>
            <a:rect l="l" t="t" r="r" b="b"/>
            <a:pathLst>
              <a:path w="8177413" h="5139528">
                <a:moveTo>
                  <a:pt x="0" y="0"/>
                </a:moveTo>
                <a:lnTo>
                  <a:pt x="8177414" y="0"/>
                </a:lnTo>
                <a:lnTo>
                  <a:pt x="8177414" y="5139528"/>
                </a:lnTo>
                <a:lnTo>
                  <a:pt x="0" y="5139528"/>
                </a:lnTo>
                <a:lnTo>
                  <a:pt x="0" y="0"/>
                </a:lnTo>
                <a:close/>
              </a:path>
            </a:pathLst>
          </a:custGeom>
          <a:blipFill>
            <a:blip r:embed="rId2"/>
            <a:stretch>
              <a:fillRect t="-405" b="-405"/>
            </a:stretch>
          </a:blipFill>
        </p:spPr>
      </p:sp>
      <p:grpSp>
        <p:nvGrpSpPr>
          <p:cNvPr id="5" name="Group 5"/>
          <p:cNvGrpSpPr/>
          <p:nvPr/>
        </p:nvGrpSpPr>
        <p:grpSpPr>
          <a:xfrm>
            <a:off x="1028700" y="3090961"/>
            <a:ext cx="5878448" cy="3777322"/>
            <a:chOff x="0" y="0"/>
            <a:chExt cx="7837930" cy="5036429"/>
          </a:xfrm>
        </p:grpSpPr>
        <p:sp>
          <p:nvSpPr>
            <p:cNvPr id="6" name="TextBox 6"/>
            <p:cNvSpPr txBox="1"/>
            <p:nvPr/>
          </p:nvSpPr>
          <p:spPr>
            <a:xfrm>
              <a:off x="0" y="0"/>
              <a:ext cx="7837930" cy="1460500"/>
            </a:xfrm>
            <a:prstGeom prst="rect">
              <a:avLst/>
            </a:prstGeom>
          </p:spPr>
          <p:txBody>
            <a:bodyPr lIns="0" tIns="0" rIns="0" bIns="0" rtlCol="0" anchor="t">
              <a:spAutoFit/>
            </a:bodyPr>
            <a:lstStyle/>
            <a:p>
              <a:pPr marL="0" lvl="0" indent="0" algn="ctr">
                <a:lnSpc>
                  <a:spcPts val="8640"/>
                </a:lnSpc>
              </a:pPr>
              <a:r>
                <a:rPr lang="en-US" sz="7200">
                  <a:solidFill>
                    <a:srgbClr val="01539E"/>
                  </a:solidFill>
                  <a:latin typeface="Lato 1 Bold"/>
                </a:rPr>
                <a:t>Positionality </a:t>
              </a:r>
            </a:p>
          </p:txBody>
        </p:sp>
        <p:sp>
          <p:nvSpPr>
            <p:cNvPr id="7" name="TextBox 7"/>
            <p:cNvSpPr txBox="1"/>
            <p:nvPr/>
          </p:nvSpPr>
          <p:spPr>
            <a:xfrm>
              <a:off x="0" y="1740661"/>
              <a:ext cx="7837930" cy="3295768"/>
            </a:xfrm>
            <a:prstGeom prst="rect">
              <a:avLst/>
            </a:prstGeom>
          </p:spPr>
          <p:txBody>
            <a:bodyPr lIns="0" tIns="0" rIns="0" bIns="0" rtlCol="0" anchor="t">
              <a:spAutoFit/>
            </a:bodyPr>
            <a:lstStyle/>
            <a:p>
              <a:pPr marL="0" lvl="0" indent="0" algn="ctr">
                <a:lnSpc>
                  <a:spcPts val="5629"/>
                </a:lnSpc>
              </a:pPr>
              <a:r>
                <a:rPr lang="en-US" sz="4330">
                  <a:solidFill>
                    <a:srgbClr val="01539E"/>
                  </a:solidFill>
                  <a:latin typeface="Lato 2"/>
                </a:rPr>
                <a:t>HoH</a:t>
              </a:r>
            </a:p>
            <a:p>
              <a:pPr marL="0" lvl="0" indent="0" algn="ctr">
                <a:lnSpc>
                  <a:spcPts val="5629"/>
                </a:lnSpc>
              </a:pPr>
              <a:r>
                <a:rPr lang="en-US" sz="4330">
                  <a:solidFill>
                    <a:srgbClr val="01539E"/>
                  </a:solidFill>
                  <a:latin typeface="Lato 2"/>
                </a:rPr>
                <a:t>Provider's lens </a:t>
              </a:r>
            </a:p>
            <a:p>
              <a:pPr algn="l">
                <a:lnSpc>
                  <a:spcPts val="5629"/>
                </a:lnSpc>
              </a:pPr>
              <a:endParaRPr lang="en-US" sz="4330">
                <a:solidFill>
                  <a:srgbClr val="01539E"/>
                </a:solidFill>
                <a:latin typeface="Lato 2"/>
              </a:endParaRPr>
            </a:p>
            <a:p>
              <a:pPr marL="0" lvl="0" indent="0" algn="ctr">
                <a:lnSpc>
                  <a:spcPts val="2639"/>
                </a:lnSpc>
              </a:pPr>
              <a:endParaRPr lang="en-US" sz="4330">
                <a:solidFill>
                  <a:srgbClr val="01539E"/>
                </a:solidFill>
                <a:latin typeface="Lato 2"/>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5091593" y="1028700"/>
            <a:ext cx="8104814" cy="942975"/>
          </a:xfrm>
          <a:prstGeom prst="rect">
            <a:avLst/>
          </a:prstGeom>
        </p:spPr>
        <p:txBody>
          <a:bodyPr lIns="0" tIns="0" rIns="0" bIns="0" rtlCol="0" anchor="t">
            <a:spAutoFit/>
          </a:bodyPr>
          <a:lstStyle/>
          <a:p>
            <a:pPr marL="0" lvl="0" indent="0" algn="ctr">
              <a:lnSpc>
                <a:spcPts val="7443"/>
              </a:lnSpc>
            </a:pPr>
            <a:r>
              <a:rPr lang="en-US" sz="6202">
                <a:solidFill>
                  <a:srgbClr val="01539E"/>
                </a:solidFill>
                <a:latin typeface="Lato 1 Bold"/>
              </a:rPr>
              <a:t>Attitudinal/Behavioral </a:t>
            </a:r>
          </a:p>
        </p:txBody>
      </p:sp>
      <p:sp>
        <p:nvSpPr>
          <p:cNvPr id="3" name="TextBox 3"/>
          <p:cNvSpPr txBox="1"/>
          <p:nvPr/>
        </p:nvSpPr>
        <p:spPr>
          <a:xfrm>
            <a:off x="553195" y="2122255"/>
            <a:ext cx="17467202" cy="5157851"/>
          </a:xfrm>
          <a:prstGeom prst="rect">
            <a:avLst/>
          </a:prstGeom>
        </p:spPr>
        <p:txBody>
          <a:bodyPr lIns="0" tIns="0" rIns="0" bIns="0" rtlCol="0" anchor="t">
            <a:spAutoFit/>
          </a:bodyPr>
          <a:lstStyle/>
          <a:p>
            <a:pPr algn="just">
              <a:lnSpc>
                <a:spcPts val="6019"/>
              </a:lnSpc>
            </a:pPr>
            <a:r>
              <a:rPr lang="en-US" sz="4299">
                <a:solidFill>
                  <a:srgbClr val="01539E"/>
                </a:solidFill>
                <a:latin typeface="HK Grotesk Bold"/>
              </a:rPr>
              <a:t>Conscious Bias </a:t>
            </a:r>
          </a:p>
          <a:p>
            <a:pPr marL="770763" lvl="1" indent="-385382" algn="just">
              <a:lnSpc>
                <a:spcPts val="4998"/>
              </a:lnSpc>
              <a:buFont typeface="Arial"/>
              <a:buChar char="•"/>
            </a:pPr>
            <a:r>
              <a:rPr lang="en-US" sz="3570">
                <a:solidFill>
                  <a:srgbClr val="01539E"/>
                </a:solidFill>
                <a:latin typeface="HK Grotesk Bold"/>
              </a:rPr>
              <a:t>Very clear about his/her/their feelings and attitudes, and related behaviors are conducted with intent </a:t>
            </a:r>
          </a:p>
          <a:p>
            <a:pPr marL="770763" lvl="1" indent="-385382" algn="just">
              <a:lnSpc>
                <a:spcPts val="4998"/>
              </a:lnSpc>
              <a:buFont typeface="Arial"/>
              <a:buChar char="•"/>
            </a:pPr>
            <a:r>
              <a:rPr lang="en-US" sz="3570">
                <a:solidFill>
                  <a:srgbClr val="01539E"/>
                </a:solidFill>
                <a:latin typeface="HK Grotesk Bold"/>
              </a:rPr>
              <a:t>Overt negative behavior </a:t>
            </a:r>
          </a:p>
          <a:p>
            <a:pPr marL="1541526" lvl="2" indent="-513842" algn="just">
              <a:lnSpc>
                <a:spcPts val="4998"/>
              </a:lnSpc>
              <a:buFont typeface="Arial"/>
              <a:buChar char="⚬"/>
            </a:pPr>
            <a:r>
              <a:rPr lang="en-US" sz="3570">
                <a:solidFill>
                  <a:srgbClr val="01539E"/>
                </a:solidFill>
                <a:latin typeface="HK Grotesk Bold"/>
              </a:rPr>
              <a:t> Physical or verbal harassment </a:t>
            </a:r>
          </a:p>
          <a:p>
            <a:pPr marL="770763" lvl="1" indent="-385382" algn="just">
              <a:lnSpc>
                <a:spcPts val="4998"/>
              </a:lnSpc>
              <a:buFont typeface="Arial"/>
              <a:buChar char="•"/>
            </a:pPr>
            <a:r>
              <a:rPr lang="en-US" sz="3570">
                <a:solidFill>
                  <a:srgbClr val="01539E"/>
                </a:solidFill>
                <a:latin typeface="HK Grotesk Bold"/>
              </a:rPr>
              <a:t> Exclusion </a:t>
            </a:r>
          </a:p>
          <a:p>
            <a:pPr algn="just">
              <a:lnSpc>
                <a:spcPts val="4998"/>
              </a:lnSpc>
            </a:pPr>
            <a:endParaRPr lang="en-US" sz="3570">
              <a:solidFill>
                <a:srgbClr val="01539E"/>
              </a:solidFill>
              <a:latin typeface="HK Grotesk Bold"/>
            </a:endParaRPr>
          </a:p>
          <a:p>
            <a:pPr algn="just">
              <a:lnSpc>
                <a:spcPts val="4998"/>
              </a:lnSpc>
            </a:pPr>
            <a:endParaRPr lang="en-US" sz="3570">
              <a:solidFill>
                <a:srgbClr val="01539E"/>
              </a:solidFill>
              <a:latin typeface="HK Grotesk Bold"/>
            </a:endParaRPr>
          </a:p>
        </p:txBody>
      </p:sp>
      <p:sp>
        <p:nvSpPr>
          <p:cNvPr id="4" name="TextBox 4"/>
          <p:cNvSpPr txBox="1"/>
          <p:nvPr/>
        </p:nvSpPr>
        <p:spPr>
          <a:xfrm>
            <a:off x="553195" y="6386474"/>
            <a:ext cx="17090008" cy="3900526"/>
          </a:xfrm>
          <a:prstGeom prst="rect">
            <a:avLst/>
          </a:prstGeom>
        </p:spPr>
        <p:txBody>
          <a:bodyPr lIns="0" tIns="0" rIns="0" bIns="0" rtlCol="0" anchor="t">
            <a:spAutoFit/>
          </a:bodyPr>
          <a:lstStyle/>
          <a:p>
            <a:pPr algn="just">
              <a:lnSpc>
                <a:spcPts val="6020"/>
              </a:lnSpc>
            </a:pPr>
            <a:r>
              <a:rPr lang="en-US" sz="4300">
                <a:solidFill>
                  <a:srgbClr val="01539E"/>
                </a:solidFill>
                <a:latin typeface="HK Grotesk Bold"/>
              </a:rPr>
              <a:t>Unconscious/Implicit Bias </a:t>
            </a:r>
          </a:p>
          <a:p>
            <a:pPr marL="771111" lvl="1" indent="-385556" algn="just">
              <a:lnSpc>
                <a:spcPts val="5000"/>
              </a:lnSpc>
              <a:buFont typeface="Arial"/>
              <a:buChar char="•"/>
            </a:pPr>
            <a:r>
              <a:rPr lang="en-US" sz="3571">
                <a:solidFill>
                  <a:srgbClr val="01539E"/>
                </a:solidFill>
                <a:latin typeface="HK Grotesk Bold"/>
              </a:rPr>
              <a:t>Operates outside of the person’s awareness and can be in direct contradiction to a person’s espoused beliefs and values. </a:t>
            </a:r>
          </a:p>
          <a:p>
            <a:pPr algn="just">
              <a:lnSpc>
                <a:spcPts val="5000"/>
              </a:lnSpc>
            </a:pPr>
            <a:endParaRPr lang="en-US" sz="3571">
              <a:solidFill>
                <a:srgbClr val="01539E"/>
              </a:solidFill>
              <a:latin typeface="HK Grotesk Bold"/>
            </a:endParaRPr>
          </a:p>
          <a:p>
            <a:pPr marL="771111" lvl="1" indent="-385556" algn="just">
              <a:lnSpc>
                <a:spcPts val="5000"/>
              </a:lnSpc>
              <a:buFont typeface="Arial"/>
              <a:buChar char="•"/>
            </a:pPr>
            <a:r>
              <a:rPr lang="en-US" sz="3571">
                <a:solidFill>
                  <a:srgbClr val="01539E"/>
                </a:solidFill>
                <a:latin typeface="HK Grotesk Bold"/>
              </a:rPr>
              <a:t>Can interfere with clinical assessment, decision-making, and provider-patient relationships.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5091593" y="1028700"/>
            <a:ext cx="8104814" cy="942975"/>
          </a:xfrm>
          <a:prstGeom prst="rect">
            <a:avLst/>
          </a:prstGeom>
        </p:spPr>
        <p:txBody>
          <a:bodyPr lIns="0" tIns="0" rIns="0" bIns="0" rtlCol="0" anchor="t">
            <a:spAutoFit/>
          </a:bodyPr>
          <a:lstStyle/>
          <a:p>
            <a:pPr marL="0" lvl="0" indent="0" algn="ctr">
              <a:lnSpc>
                <a:spcPts val="7443"/>
              </a:lnSpc>
            </a:pPr>
            <a:r>
              <a:rPr lang="en-US" sz="6202">
                <a:solidFill>
                  <a:srgbClr val="01539E"/>
                </a:solidFill>
                <a:latin typeface="Lato 1 Bold"/>
              </a:rPr>
              <a:t>Microagressions</a:t>
            </a:r>
          </a:p>
        </p:txBody>
      </p:sp>
      <p:sp>
        <p:nvSpPr>
          <p:cNvPr id="3" name="TextBox 3"/>
          <p:cNvSpPr txBox="1"/>
          <p:nvPr/>
        </p:nvSpPr>
        <p:spPr>
          <a:xfrm>
            <a:off x="446410" y="2565258"/>
            <a:ext cx="8381282" cy="7539409"/>
          </a:xfrm>
          <a:prstGeom prst="rect">
            <a:avLst/>
          </a:prstGeom>
        </p:spPr>
        <p:txBody>
          <a:bodyPr lIns="0" tIns="0" rIns="0" bIns="0" rtlCol="0" anchor="t">
            <a:spAutoFit/>
          </a:bodyPr>
          <a:lstStyle/>
          <a:p>
            <a:pPr algn="ctr">
              <a:lnSpc>
                <a:spcPts val="5947"/>
              </a:lnSpc>
            </a:pPr>
            <a:r>
              <a:rPr lang="en-US" sz="4248">
                <a:solidFill>
                  <a:srgbClr val="01539E"/>
                </a:solidFill>
                <a:latin typeface="HK Grotesk Bold"/>
              </a:rPr>
              <a:t>Brief and commonplace daily verbal, behavioral, and environmental ingredients, whether intentional or unintentional, that communicate hostile, derogatory, or negative racial slights and insults to the target person or group.</a:t>
            </a:r>
          </a:p>
          <a:p>
            <a:pPr algn="just">
              <a:lnSpc>
                <a:spcPts val="6086"/>
              </a:lnSpc>
            </a:pPr>
            <a:endParaRPr lang="en-US" sz="4248">
              <a:solidFill>
                <a:srgbClr val="01539E"/>
              </a:solidFill>
              <a:latin typeface="HK Grotesk Bold"/>
            </a:endParaRPr>
          </a:p>
          <a:p>
            <a:pPr>
              <a:lnSpc>
                <a:spcPts val="6086"/>
              </a:lnSpc>
            </a:pPr>
            <a:endParaRPr lang="en-US" sz="4248">
              <a:solidFill>
                <a:srgbClr val="01539E"/>
              </a:solidFill>
              <a:latin typeface="HK Grotesk Bold"/>
            </a:endParaRPr>
          </a:p>
        </p:txBody>
      </p:sp>
      <p:pic>
        <p:nvPicPr>
          <p:cNvPr id="4" name="Picture 4"/>
          <p:cNvPicPr>
            <a:picLocks noChangeAspect="1"/>
          </p:cNvPicPr>
          <p:nvPr>
            <a:videoFile r:link="rId1"/>
          </p:nvPr>
        </p:nvPicPr>
        <p:blipFill>
          <a:blip r:embed="rId3"/>
          <a:stretch>
            <a:fillRect/>
          </a:stretch>
        </p:blipFill>
        <p:spPr>
          <a:xfrm>
            <a:off x="9047629" y="2935745"/>
            <a:ext cx="8297556" cy="46673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5091593" y="1028700"/>
            <a:ext cx="8104814" cy="942975"/>
          </a:xfrm>
          <a:prstGeom prst="rect">
            <a:avLst/>
          </a:prstGeom>
        </p:spPr>
        <p:txBody>
          <a:bodyPr lIns="0" tIns="0" rIns="0" bIns="0" rtlCol="0" anchor="t">
            <a:spAutoFit/>
          </a:bodyPr>
          <a:lstStyle/>
          <a:p>
            <a:pPr marL="0" lvl="0" indent="0" algn="ctr">
              <a:lnSpc>
                <a:spcPts val="7443"/>
              </a:lnSpc>
            </a:pPr>
            <a:r>
              <a:rPr lang="en-US" sz="6202">
                <a:solidFill>
                  <a:srgbClr val="01539E"/>
                </a:solidFill>
                <a:latin typeface="Lato 1 Bold"/>
              </a:rPr>
              <a:t> Systemic/Institutional</a:t>
            </a:r>
          </a:p>
        </p:txBody>
      </p:sp>
      <p:sp>
        <p:nvSpPr>
          <p:cNvPr id="3" name="TextBox 3"/>
          <p:cNvSpPr txBox="1"/>
          <p:nvPr/>
        </p:nvSpPr>
        <p:spPr>
          <a:xfrm>
            <a:off x="575140" y="3120329"/>
            <a:ext cx="17137720" cy="6137971"/>
          </a:xfrm>
          <a:prstGeom prst="rect">
            <a:avLst/>
          </a:prstGeom>
        </p:spPr>
        <p:txBody>
          <a:bodyPr lIns="0" tIns="0" rIns="0" bIns="0" rtlCol="0" anchor="t">
            <a:spAutoFit/>
          </a:bodyPr>
          <a:lstStyle/>
          <a:p>
            <a:pPr algn="just">
              <a:lnSpc>
                <a:spcPts val="6086"/>
              </a:lnSpc>
            </a:pPr>
            <a:r>
              <a:rPr lang="en-US" sz="4347">
                <a:solidFill>
                  <a:srgbClr val="01539E"/>
                </a:solidFill>
                <a:latin typeface="HK Grotesk Bold"/>
              </a:rPr>
              <a:t>Systemic Racism </a:t>
            </a:r>
          </a:p>
          <a:p>
            <a:pPr marL="938647" lvl="1" indent="-469323" algn="just">
              <a:lnSpc>
                <a:spcPts val="6086"/>
              </a:lnSpc>
              <a:buFont typeface="Arial"/>
              <a:buChar char="•"/>
            </a:pPr>
            <a:r>
              <a:rPr lang="en-US" sz="4347">
                <a:solidFill>
                  <a:srgbClr val="01539E"/>
                </a:solidFill>
                <a:latin typeface="HK Grotesk Bold"/>
              </a:rPr>
              <a:t>A combination of systems, institutions and factors that advantage white people and for people of color, cause widespread harm and disadvantages in access and opportunity. </a:t>
            </a:r>
          </a:p>
          <a:p>
            <a:pPr marL="938647" lvl="1" indent="-469323" algn="just">
              <a:lnSpc>
                <a:spcPts val="6086"/>
              </a:lnSpc>
              <a:buFont typeface="Arial"/>
              <a:buChar char="•"/>
            </a:pPr>
            <a:r>
              <a:rPr lang="en-US" sz="4347">
                <a:solidFill>
                  <a:srgbClr val="01539E"/>
                </a:solidFill>
                <a:latin typeface="HK Grotesk Bold"/>
              </a:rPr>
              <a:t>Is leadership taking a stance of anti-racism? </a:t>
            </a:r>
          </a:p>
          <a:p>
            <a:pPr marL="938647" lvl="1" indent="-469323" algn="just">
              <a:lnSpc>
                <a:spcPts val="6086"/>
              </a:lnSpc>
              <a:buFont typeface="Arial"/>
              <a:buChar char="•"/>
            </a:pPr>
            <a:r>
              <a:rPr lang="en-US" sz="4347">
                <a:solidFill>
                  <a:srgbClr val="01539E"/>
                </a:solidFill>
                <a:latin typeface="HK Grotesk Bold"/>
              </a:rPr>
              <a:t>Outdated policies and laws. </a:t>
            </a:r>
          </a:p>
          <a:p>
            <a:pPr marL="938647" lvl="1" indent="-469323" algn="just">
              <a:lnSpc>
                <a:spcPts val="6086"/>
              </a:lnSpc>
              <a:buFont typeface="Arial"/>
              <a:buChar char="•"/>
            </a:pPr>
            <a:r>
              <a:rPr lang="en-US" sz="4347">
                <a:solidFill>
                  <a:srgbClr val="01539E"/>
                </a:solidFill>
                <a:latin typeface="HK Grotesk Bold"/>
              </a:rPr>
              <a:t>Impact on overall health and wellness</a:t>
            </a:r>
          </a:p>
          <a:p>
            <a:pPr>
              <a:lnSpc>
                <a:spcPts val="6086"/>
              </a:lnSpc>
            </a:pPr>
            <a:endParaRPr lang="en-US" sz="4347">
              <a:solidFill>
                <a:srgbClr val="01539E"/>
              </a:solidFill>
              <a:latin typeface="HK Grotesk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5091593" y="1028700"/>
            <a:ext cx="8104814" cy="942975"/>
          </a:xfrm>
          <a:prstGeom prst="rect">
            <a:avLst/>
          </a:prstGeom>
        </p:spPr>
        <p:txBody>
          <a:bodyPr lIns="0" tIns="0" rIns="0" bIns="0" rtlCol="0" anchor="t">
            <a:spAutoFit/>
          </a:bodyPr>
          <a:lstStyle/>
          <a:p>
            <a:pPr marL="0" lvl="0" indent="0" algn="ctr">
              <a:lnSpc>
                <a:spcPts val="7443"/>
              </a:lnSpc>
            </a:pPr>
            <a:r>
              <a:rPr lang="en-US" sz="6202">
                <a:solidFill>
                  <a:srgbClr val="01539E"/>
                </a:solidFill>
                <a:latin typeface="Lato 1 Bold"/>
              </a:rPr>
              <a:t> Systemic/Institutional</a:t>
            </a:r>
          </a:p>
        </p:txBody>
      </p:sp>
      <p:sp>
        <p:nvSpPr>
          <p:cNvPr id="3" name="TextBox 3"/>
          <p:cNvSpPr txBox="1"/>
          <p:nvPr/>
        </p:nvSpPr>
        <p:spPr>
          <a:xfrm>
            <a:off x="575140" y="3120329"/>
            <a:ext cx="17137720" cy="4594921"/>
          </a:xfrm>
          <a:prstGeom prst="rect">
            <a:avLst/>
          </a:prstGeom>
        </p:spPr>
        <p:txBody>
          <a:bodyPr lIns="0" tIns="0" rIns="0" bIns="0" rtlCol="0" anchor="t">
            <a:spAutoFit/>
          </a:bodyPr>
          <a:lstStyle/>
          <a:p>
            <a:pPr algn="just">
              <a:lnSpc>
                <a:spcPts val="6086"/>
              </a:lnSpc>
            </a:pPr>
            <a:r>
              <a:rPr lang="en-US" sz="4347">
                <a:solidFill>
                  <a:srgbClr val="01539E"/>
                </a:solidFill>
                <a:latin typeface="HK Grotesk Bold"/>
              </a:rPr>
              <a:t>Policy and Programmatic Challenges</a:t>
            </a:r>
          </a:p>
          <a:p>
            <a:pPr marL="938647" lvl="1" indent="-469323">
              <a:lnSpc>
                <a:spcPts val="6086"/>
              </a:lnSpc>
              <a:buFont typeface="Arial"/>
              <a:buChar char="•"/>
            </a:pPr>
            <a:r>
              <a:rPr lang="en-US" sz="4347">
                <a:solidFill>
                  <a:srgbClr val="01539E"/>
                </a:solidFill>
                <a:latin typeface="HK Grotesk Bold"/>
              </a:rPr>
              <a:t>Denial of qualified individuals with disabilities to participate in life-sustaining and increased quality of life services and programs </a:t>
            </a:r>
          </a:p>
          <a:p>
            <a:pPr marL="938647" lvl="1" indent="-469323">
              <a:lnSpc>
                <a:spcPts val="6086"/>
              </a:lnSpc>
              <a:buFont typeface="Arial"/>
              <a:buChar char="•"/>
            </a:pPr>
            <a:r>
              <a:rPr lang="en-US" sz="4347">
                <a:solidFill>
                  <a:srgbClr val="01539E"/>
                </a:solidFill>
                <a:latin typeface="HK Grotesk Bold"/>
              </a:rPr>
              <a:t>Outdated polices and procedures </a:t>
            </a:r>
          </a:p>
          <a:p>
            <a:pPr marL="938647" lvl="1" indent="-469323">
              <a:lnSpc>
                <a:spcPts val="6086"/>
              </a:lnSpc>
              <a:buFont typeface="Arial"/>
              <a:buChar char="•"/>
            </a:pPr>
            <a:r>
              <a:rPr lang="en-US" sz="4347">
                <a:solidFill>
                  <a:srgbClr val="01539E"/>
                </a:solidFill>
                <a:latin typeface="HK Grotesk Bold"/>
              </a:rPr>
              <a:t>Lack of knowledge </a:t>
            </a:r>
          </a:p>
          <a:p>
            <a:pPr marL="938647" lvl="1" indent="-469323">
              <a:lnSpc>
                <a:spcPts val="6086"/>
              </a:lnSpc>
              <a:buFont typeface="Arial"/>
              <a:buChar char="•"/>
            </a:pPr>
            <a:r>
              <a:rPr lang="en-US" sz="4347">
                <a:solidFill>
                  <a:srgbClr val="01539E"/>
                </a:solidFill>
                <a:latin typeface="HK Grotesk Bold"/>
              </a:rPr>
              <a:t>Denial of reasonable accommodations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216103" y="6534388"/>
            <a:ext cx="11772900" cy="3752612"/>
          </a:xfrm>
          <a:custGeom>
            <a:avLst/>
            <a:gdLst/>
            <a:ahLst/>
            <a:cxnLst/>
            <a:rect l="l" t="t" r="r" b="b"/>
            <a:pathLst>
              <a:path w="11772900" h="3752612">
                <a:moveTo>
                  <a:pt x="0" y="0"/>
                </a:moveTo>
                <a:lnTo>
                  <a:pt x="11772900" y="0"/>
                </a:lnTo>
                <a:lnTo>
                  <a:pt x="11772900" y="3752612"/>
                </a:lnTo>
                <a:lnTo>
                  <a:pt x="0" y="37526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421947" y="56549"/>
            <a:ext cx="13444106" cy="2600325"/>
          </a:xfrm>
          <a:prstGeom prst="rect">
            <a:avLst/>
          </a:prstGeom>
        </p:spPr>
        <p:txBody>
          <a:bodyPr lIns="0" tIns="0" rIns="0" bIns="0" rtlCol="0" anchor="t">
            <a:spAutoFit/>
          </a:bodyPr>
          <a:lstStyle/>
          <a:p>
            <a:pPr marL="0" lvl="0" indent="0" algn="ctr">
              <a:lnSpc>
                <a:spcPts val="10203"/>
              </a:lnSpc>
            </a:pPr>
            <a:r>
              <a:rPr lang="en-US" sz="8502">
                <a:solidFill>
                  <a:srgbClr val="01539E"/>
                </a:solidFill>
                <a:latin typeface="Lato 1 Bold"/>
              </a:rPr>
              <a:t>Core Components of Cultural Humility </a:t>
            </a:r>
          </a:p>
        </p:txBody>
      </p:sp>
      <p:sp>
        <p:nvSpPr>
          <p:cNvPr id="4" name="TextBox 4"/>
          <p:cNvSpPr txBox="1"/>
          <p:nvPr/>
        </p:nvSpPr>
        <p:spPr>
          <a:xfrm>
            <a:off x="80394" y="3624949"/>
            <a:ext cx="15785659" cy="2951377"/>
          </a:xfrm>
          <a:prstGeom prst="rect">
            <a:avLst/>
          </a:prstGeom>
        </p:spPr>
        <p:txBody>
          <a:bodyPr lIns="0" tIns="0" rIns="0" bIns="0" rtlCol="0" anchor="t">
            <a:spAutoFit/>
          </a:bodyPr>
          <a:lstStyle/>
          <a:p>
            <a:pPr marL="902261" lvl="1" indent="-451130" algn="just">
              <a:lnSpc>
                <a:spcPts val="5850"/>
              </a:lnSpc>
              <a:buFont typeface="Arial"/>
              <a:buChar char="•"/>
            </a:pPr>
            <a:r>
              <a:rPr lang="en-US" sz="4179">
                <a:solidFill>
                  <a:srgbClr val="01539E"/>
                </a:solidFill>
                <a:latin typeface="HK Grotesk Bold"/>
              </a:rPr>
              <a:t>Lifelong learning and self-reflection. </a:t>
            </a:r>
          </a:p>
          <a:p>
            <a:pPr marL="902261" lvl="1" indent="-451130" algn="just">
              <a:lnSpc>
                <a:spcPts val="5850"/>
              </a:lnSpc>
              <a:buFont typeface="Arial"/>
              <a:buChar char="•"/>
            </a:pPr>
            <a:r>
              <a:rPr lang="en-US" sz="4179">
                <a:solidFill>
                  <a:srgbClr val="01539E"/>
                </a:solidFill>
                <a:latin typeface="HK Grotesk Bold"/>
              </a:rPr>
              <a:t>Actively addressing power imbalances and inequity. </a:t>
            </a:r>
          </a:p>
          <a:p>
            <a:pPr marL="902261" lvl="1" indent="-451130" algn="just">
              <a:lnSpc>
                <a:spcPts val="5850"/>
              </a:lnSpc>
              <a:buFont typeface="Arial"/>
              <a:buChar char="•"/>
            </a:pPr>
            <a:r>
              <a:rPr lang="en-US" sz="4179">
                <a:solidFill>
                  <a:srgbClr val="01539E"/>
                </a:solidFill>
                <a:latin typeface="HK Grotesk Bold"/>
              </a:rPr>
              <a:t>Institutional accountability. </a:t>
            </a:r>
          </a:p>
          <a:p>
            <a:pPr>
              <a:lnSpc>
                <a:spcPts val="5850"/>
              </a:lnSpc>
            </a:pPr>
            <a:endParaRPr lang="en-US" sz="4179">
              <a:solidFill>
                <a:srgbClr val="01539E"/>
              </a:solidFill>
              <a:latin typeface="HK Grotesk 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2421947" y="1204788"/>
            <a:ext cx="13444106" cy="971550"/>
          </a:xfrm>
          <a:prstGeom prst="rect">
            <a:avLst/>
          </a:prstGeom>
        </p:spPr>
        <p:txBody>
          <a:bodyPr lIns="0" tIns="0" rIns="0" bIns="0" rtlCol="0" anchor="t">
            <a:spAutoFit/>
          </a:bodyPr>
          <a:lstStyle/>
          <a:p>
            <a:pPr marL="0" lvl="0" indent="0" algn="ctr">
              <a:lnSpc>
                <a:spcPts val="7683"/>
              </a:lnSpc>
            </a:pPr>
            <a:r>
              <a:rPr lang="en-US" sz="6402">
                <a:solidFill>
                  <a:srgbClr val="01539E"/>
                </a:solidFill>
                <a:latin typeface="Lato 1 Bold"/>
              </a:rPr>
              <a:t>Lifelong learning and self-reflection</a:t>
            </a:r>
          </a:p>
        </p:txBody>
      </p:sp>
      <p:sp>
        <p:nvSpPr>
          <p:cNvPr id="3" name="Freeform 3"/>
          <p:cNvSpPr/>
          <p:nvPr/>
        </p:nvSpPr>
        <p:spPr>
          <a:xfrm>
            <a:off x="1607123" y="3157610"/>
            <a:ext cx="16230600" cy="6332059"/>
          </a:xfrm>
          <a:custGeom>
            <a:avLst/>
            <a:gdLst/>
            <a:ahLst/>
            <a:cxnLst/>
            <a:rect l="l" t="t" r="r" b="b"/>
            <a:pathLst>
              <a:path w="16230600" h="6332059">
                <a:moveTo>
                  <a:pt x="0" y="0"/>
                </a:moveTo>
                <a:lnTo>
                  <a:pt x="16230600" y="0"/>
                </a:lnTo>
                <a:lnTo>
                  <a:pt x="16230600" y="6332059"/>
                </a:lnTo>
                <a:lnTo>
                  <a:pt x="0" y="6332059"/>
                </a:lnTo>
                <a:lnTo>
                  <a:pt x="0" y="0"/>
                </a:lnTo>
                <a:close/>
              </a:path>
            </a:pathLst>
          </a:custGeom>
          <a:blipFill>
            <a:blip r:embed="rId2"/>
            <a:stretch>
              <a:fillRect l="-6746" r="-6746"/>
            </a:stretch>
          </a:blipFill>
        </p:spPr>
      </p:sp>
      <p:sp>
        <p:nvSpPr>
          <p:cNvPr id="4" name="TextBox 4"/>
          <p:cNvSpPr txBox="1"/>
          <p:nvPr/>
        </p:nvSpPr>
        <p:spPr>
          <a:xfrm>
            <a:off x="3334852" y="3792771"/>
            <a:ext cx="11618297" cy="5822007"/>
          </a:xfrm>
          <a:prstGeom prst="rect">
            <a:avLst/>
          </a:prstGeom>
        </p:spPr>
        <p:txBody>
          <a:bodyPr lIns="0" tIns="0" rIns="0" bIns="0" rtlCol="0" anchor="t">
            <a:spAutoFit/>
          </a:bodyPr>
          <a:lstStyle/>
          <a:p>
            <a:pPr algn="ctr">
              <a:lnSpc>
                <a:spcPts val="5126"/>
              </a:lnSpc>
            </a:pPr>
            <a:r>
              <a:rPr lang="en-US" sz="3662">
                <a:solidFill>
                  <a:srgbClr val="01539E"/>
                </a:solidFill>
                <a:latin typeface="HK Grotesk Bold"/>
              </a:rPr>
              <a:t>Think of a time when you were not as effective as you wanted to be for someone needing your help.</a:t>
            </a:r>
          </a:p>
          <a:p>
            <a:pPr algn="ctr">
              <a:lnSpc>
                <a:spcPts val="5126"/>
              </a:lnSpc>
            </a:pPr>
            <a:r>
              <a:rPr lang="en-US" sz="3662">
                <a:solidFill>
                  <a:srgbClr val="01539E"/>
                </a:solidFill>
                <a:latin typeface="HK Grotesk Bold"/>
              </a:rPr>
              <a:t> </a:t>
            </a:r>
          </a:p>
          <a:p>
            <a:pPr algn="ctr">
              <a:lnSpc>
                <a:spcPts val="5126"/>
              </a:lnSpc>
            </a:pPr>
            <a:r>
              <a:rPr lang="en-US" sz="3662">
                <a:solidFill>
                  <a:srgbClr val="01539E"/>
                </a:solidFill>
                <a:latin typeface="HK Grotesk Bold"/>
              </a:rPr>
              <a:t>What norms or value may have kept you from connecting? Kept you from learning something new?</a:t>
            </a:r>
          </a:p>
          <a:p>
            <a:pPr algn="ctr">
              <a:lnSpc>
                <a:spcPts val="5126"/>
              </a:lnSpc>
            </a:pPr>
            <a:endParaRPr lang="en-US" sz="3662">
              <a:solidFill>
                <a:srgbClr val="01539E"/>
              </a:solidFill>
              <a:latin typeface="HK Grotesk Bold"/>
            </a:endParaRPr>
          </a:p>
          <a:p>
            <a:pPr algn="ctr">
              <a:lnSpc>
                <a:spcPts val="5126"/>
              </a:lnSpc>
            </a:pPr>
            <a:r>
              <a:rPr lang="en-US" sz="3662">
                <a:solidFill>
                  <a:srgbClr val="01539E"/>
                </a:solidFill>
                <a:latin typeface="HK Grotesk Bold"/>
              </a:rPr>
              <a:t> What could you/have you learned from the experience?</a:t>
            </a:r>
          </a:p>
          <a:p>
            <a:pPr algn="just">
              <a:lnSpc>
                <a:spcPts val="5126"/>
              </a:lnSpc>
            </a:pPr>
            <a:endParaRPr lang="en-US" sz="3662">
              <a:solidFill>
                <a:srgbClr val="01539E"/>
              </a:solidFill>
              <a:latin typeface="HK Grotesk Bold"/>
            </a:endParaRPr>
          </a:p>
          <a:p>
            <a:pPr>
              <a:lnSpc>
                <a:spcPts val="5126"/>
              </a:lnSpc>
            </a:pPr>
            <a:endParaRPr lang="en-US" sz="3662">
              <a:solidFill>
                <a:srgbClr val="01539E"/>
              </a:solidFill>
              <a:latin typeface="HK Grotesk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887676" y="2169071"/>
            <a:ext cx="16085504" cy="9501197"/>
          </a:xfrm>
          <a:prstGeom prst="rect">
            <a:avLst/>
          </a:prstGeom>
        </p:spPr>
        <p:txBody>
          <a:bodyPr lIns="0" tIns="0" rIns="0" bIns="0" rtlCol="0" anchor="t">
            <a:spAutoFit/>
          </a:bodyPr>
          <a:lstStyle/>
          <a:p>
            <a:pPr>
              <a:lnSpc>
                <a:spcPts val="4846"/>
              </a:lnSpc>
            </a:pPr>
            <a:r>
              <a:rPr lang="en-US" sz="3462">
                <a:solidFill>
                  <a:srgbClr val="01539E"/>
                </a:solidFill>
                <a:latin typeface="HK Grotesk Bold"/>
              </a:rPr>
              <a:t>This is a commitment to learning about one’s own and others’ cultures, backgrounds and experiences. It is also about taking on an open and curious mindset that acknowledges we are never done learning and growing. Some actions organizations can take include:</a:t>
            </a:r>
          </a:p>
          <a:p>
            <a:pPr>
              <a:lnSpc>
                <a:spcPts val="4846"/>
              </a:lnSpc>
            </a:pPr>
            <a:endParaRPr lang="en-US" sz="3462">
              <a:solidFill>
                <a:srgbClr val="01539E"/>
              </a:solidFill>
              <a:latin typeface="HK Grotesk Bold"/>
            </a:endParaRPr>
          </a:p>
          <a:p>
            <a:pPr marL="790649" lvl="1" indent="-395325">
              <a:lnSpc>
                <a:spcPts val="5126"/>
              </a:lnSpc>
              <a:buFont typeface="Arial"/>
              <a:buChar char="•"/>
            </a:pPr>
            <a:r>
              <a:rPr lang="en-US" sz="3662">
                <a:solidFill>
                  <a:srgbClr val="01539E"/>
                </a:solidFill>
                <a:latin typeface="HK Grotesk Bold"/>
              </a:rPr>
              <a:t>Encouraging team members to engage in dialogues about their experiences and cultures.</a:t>
            </a:r>
          </a:p>
          <a:p>
            <a:pPr marL="790649" lvl="1" indent="-395325">
              <a:lnSpc>
                <a:spcPts val="5126"/>
              </a:lnSpc>
              <a:buFont typeface="Arial"/>
              <a:buChar char="•"/>
            </a:pPr>
            <a:r>
              <a:rPr lang="en-US" sz="3662">
                <a:solidFill>
                  <a:srgbClr val="01539E"/>
                </a:solidFill>
                <a:latin typeface="HK Grotesk Bold"/>
              </a:rPr>
              <a:t>Creating opportunities for team members to get to know each other and build interpersonal relationships.</a:t>
            </a:r>
          </a:p>
          <a:p>
            <a:pPr marL="790649" lvl="1" indent="-395325">
              <a:lnSpc>
                <a:spcPts val="5126"/>
              </a:lnSpc>
              <a:buFont typeface="Arial"/>
              <a:buChar char="•"/>
            </a:pPr>
            <a:r>
              <a:rPr lang="en-US" sz="3662">
                <a:solidFill>
                  <a:srgbClr val="01539E"/>
                </a:solidFill>
                <a:latin typeface="HK Grotesk Bold"/>
              </a:rPr>
              <a:t>Providing team members with resources to support their learning growth.</a:t>
            </a:r>
          </a:p>
          <a:p>
            <a:pPr marL="790649" lvl="1" indent="-395325">
              <a:lnSpc>
                <a:spcPts val="5126"/>
              </a:lnSpc>
              <a:buFont typeface="Arial"/>
              <a:buChar char="•"/>
            </a:pPr>
            <a:r>
              <a:rPr lang="en-US" sz="3662">
                <a:solidFill>
                  <a:srgbClr val="01539E"/>
                </a:solidFill>
                <a:latin typeface="HK Grotesk Bold"/>
              </a:rPr>
              <a:t>Planning activities and events that celebrate cultures and provide opportunities for learning engagements. </a:t>
            </a:r>
          </a:p>
          <a:p>
            <a:pPr algn="ctr">
              <a:lnSpc>
                <a:spcPts val="5126"/>
              </a:lnSpc>
            </a:pPr>
            <a:endParaRPr lang="en-US" sz="3662">
              <a:solidFill>
                <a:srgbClr val="01539E"/>
              </a:solidFill>
              <a:latin typeface="HK Grotesk Bold"/>
            </a:endParaRPr>
          </a:p>
          <a:p>
            <a:pPr algn="just">
              <a:lnSpc>
                <a:spcPts val="5126"/>
              </a:lnSpc>
            </a:pPr>
            <a:endParaRPr lang="en-US" sz="3662">
              <a:solidFill>
                <a:srgbClr val="01539E"/>
              </a:solidFill>
              <a:latin typeface="HK Grotesk Bold"/>
            </a:endParaRPr>
          </a:p>
          <a:p>
            <a:pPr>
              <a:lnSpc>
                <a:spcPts val="5126"/>
              </a:lnSpc>
            </a:pPr>
            <a:endParaRPr lang="en-US" sz="3662">
              <a:solidFill>
                <a:srgbClr val="01539E"/>
              </a:solidFill>
              <a:latin typeface="HK Grotesk Bold"/>
            </a:endParaRPr>
          </a:p>
        </p:txBody>
      </p:sp>
      <p:sp>
        <p:nvSpPr>
          <p:cNvPr id="3" name="TextBox 3"/>
          <p:cNvSpPr txBox="1"/>
          <p:nvPr/>
        </p:nvSpPr>
        <p:spPr>
          <a:xfrm>
            <a:off x="2421947" y="759847"/>
            <a:ext cx="13444106" cy="971550"/>
          </a:xfrm>
          <a:prstGeom prst="rect">
            <a:avLst/>
          </a:prstGeom>
        </p:spPr>
        <p:txBody>
          <a:bodyPr lIns="0" tIns="0" rIns="0" bIns="0" rtlCol="0" anchor="t">
            <a:spAutoFit/>
          </a:bodyPr>
          <a:lstStyle/>
          <a:p>
            <a:pPr marL="0" lvl="0" indent="0" algn="ctr">
              <a:lnSpc>
                <a:spcPts val="7683"/>
              </a:lnSpc>
            </a:pPr>
            <a:r>
              <a:rPr lang="en-US" sz="6402">
                <a:solidFill>
                  <a:srgbClr val="01539E"/>
                </a:solidFill>
                <a:latin typeface="Lato 1 Bold"/>
              </a:rPr>
              <a:t>Lifelong learning and self-reflection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2421947" y="233238"/>
            <a:ext cx="13444106" cy="1943100"/>
          </a:xfrm>
          <a:prstGeom prst="rect">
            <a:avLst/>
          </a:prstGeom>
        </p:spPr>
        <p:txBody>
          <a:bodyPr lIns="0" tIns="0" rIns="0" bIns="0" rtlCol="0" anchor="t">
            <a:spAutoFit/>
          </a:bodyPr>
          <a:lstStyle/>
          <a:p>
            <a:pPr marL="0" lvl="0" indent="0" algn="ctr">
              <a:lnSpc>
                <a:spcPts val="7683"/>
              </a:lnSpc>
            </a:pPr>
            <a:r>
              <a:rPr lang="en-US" sz="6402">
                <a:solidFill>
                  <a:srgbClr val="01539E"/>
                </a:solidFill>
                <a:latin typeface="Lato 1 Bold"/>
              </a:rPr>
              <a:t>Actively addressing power imbalances and inequity</a:t>
            </a:r>
          </a:p>
        </p:txBody>
      </p:sp>
      <p:sp>
        <p:nvSpPr>
          <p:cNvPr id="3" name="Freeform 3"/>
          <p:cNvSpPr/>
          <p:nvPr/>
        </p:nvSpPr>
        <p:spPr>
          <a:xfrm>
            <a:off x="2607162" y="2593277"/>
            <a:ext cx="13073676" cy="5100445"/>
          </a:xfrm>
          <a:custGeom>
            <a:avLst/>
            <a:gdLst/>
            <a:ahLst/>
            <a:cxnLst/>
            <a:rect l="l" t="t" r="r" b="b"/>
            <a:pathLst>
              <a:path w="13073676" h="5100445">
                <a:moveTo>
                  <a:pt x="0" y="0"/>
                </a:moveTo>
                <a:lnTo>
                  <a:pt x="13073676" y="0"/>
                </a:lnTo>
                <a:lnTo>
                  <a:pt x="13073676" y="5100446"/>
                </a:lnTo>
                <a:lnTo>
                  <a:pt x="0" y="5100446"/>
                </a:lnTo>
                <a:lnTo>
                  <a:pt x="0" y="0"/>
                </a:lnTo>
                <a:close/>
              </a:path>
            </a:pathLst>
          </a:custGeom>
          <a:blipFill>
            <a:blip r:embed="rId2"/>
            <a:stretch>
              <a:fillRect l="-6746" r="-6746"/>
            </a:stretch>
          </a:blipFill>
        </p:spPr>
      </p:sp>
      <p:sp>
        <p:nvSpPr>
          <p:cNvPr id="4" name="TextBox 4"/>
          <p:cNvSpPr txBox="1"/>
          <p:nvPr/>
        </p:nvSpPr>
        <p:spPr>
          <a:xfrm>
            <a:off x="3334852" y="3455988"/>
            <a:ext cx="11618297" cy="5174307"/>
          </a:xfrm>
          <a:prstGeom prst="rect">
            <a:avLst/>
          </a:prstGeom>
        </p:spPr>
        <p:txBody>
          <a:bodyPr lIns="0" tIns="0" rIns="0" bIns="0" rtlCol="0" anchor="t">
            <a:spAutoFit/>
          </a:bodyPr>
          <a:lstStyle/>
          <a:p>
            <a:pPr algn="ctr">
              <a:lnSpc>
                <a:spcPts val="5126"/>
              </a:lnSpc>
            </a:pPr>
            <a:r>
              <a:rPr lang="en-US" sz="3662">
                <a:solidFill>
                  <a:srgbClr val="01539E"/>
                </a:solidFill>
                <a:latin typeface="HK Grotesk Bold"/>
              </a:rPr>
              <a:t>Think of a time when you stood up for equality or peace. It could be that you said something in the moment or engaged someone in discussion later.</a:t>
            </a:r>
          </a:p>
          <a:p>
            <a:pPr algn="ctr">
              <a:lnSpc>
                <a:spcPts val="5126"/>
              </a:lnSpc>
            </a:pPr>
            <a:endParaRPr lang="en-US" sz="3662">
              <a:solidFill>
                <a:srgbClr val="01539E"/>
              </a:solidFill>
              <a:latin typeface="HK Grotesk Bold"/>
            </a:endParaRPr>
          </a:p>
          <a:p>
            <a:pPr algn="ctr">
              <a:lnSpc>
                <a:spcPts val="5126"/>
              </a:lnSpc>
            </a:pPr>
            <a:r>
              <a:rPr lang="en-US" sz="3662">
                <a:solidFill>
                  <a:srgbClr val="01539E"/>
                </a:solidFill>
                <a:latin typeface="HK Grotesk Bold"/>
              </a:rPr>
              <a:t>How did you feel? Emotionally? Physically? </a:t>
            </a:r>
          </a:p>
          <a:p>
            <a:pPr algn="ctr">
              <a:lnSpc>
                <a:spcPts val="5126"/>
              </a:lnSpc>
            </a:pPr>
            <a:endParaRPr lang="en-US" sz="3662">
              <a:solidFill>
                <a:srgbClr val="01539E"/>
              </a:solidFill>
              <a:latin typeface="HK Grotesk Bold"/>
            </a:endParaRPr>
          </a:p>
          <a:p>
            <a:pPr algn="just">
              <a:lnSpc>
                <a:spcPts val="5126"/>
              </a:lnSpc>
            </a:pPr>
            <a:endParaRPr lang="en-US" sz="3662">
              <a:solidFill>
                <a:srgbClr val="01539E"/>
              </a:solidFill>
              <a:latin typeface="HK Grotesk Bold"/>
            </a:endParaRPr>
          </a:p>
          <a:p>
            <a:pPr>
              <a:lnSpc>
                <a:spcPts val="5126"/>
              </a:lnSpc>
            </a:pPr>
            <a:endParaRPr lang="en-US" sz="3662">
              <a:solidFill>
                <a:srgbClr val="01539E"/>
              </a:solidFill>
              <a:latin typeface="HK Grotesk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2421947" y="195440"/>
            <a:ext cx="13444106" cy="1943100"/>
          </a:xfrm>
          <a:prstGeom prst="rect">
            <a:avLst/>
          </a:prstGeom>
        </p:spPr>
        <p:txBody>
          <a:bodyPr lIns="0" tIns="0" rIns="0" bIns="0" rtlCol="0" anchor="t">
            <a:spAutoFit/>
          </a:bodyPr>
          <a:lstStyle/>
          <a:p>
            <a:pPr marL="0" lvl="0" indent="0" algn="ctr">
              <a:lnSpc>
                <a:spcPts val="7683"/>
              </a:lnSpc>
            </a:pPr>
            <a:r>
              <a:rPr lang="en-US" sz="6402">
                <a:solidFill>
                  <a:srgbClr val="01539E"/>
                </a:solidFill>
                <a:latin typeface="Lato 1 Bold"/>
              </a:rPr>
              <a:t>Actively addressing power imbalances and inequity</a:t>
            </a:r>
          </a:p>
        </p:txBody>
      </p:sp>
      <p:sp>
        <p:nvSpPr>
          <p:cNvPr id="3" name="TextBox 3"/>
          <p:cNvSpPr txBox="1"/>
          <p:nvPr/>
        </p:nvSpPr>
        <p:spPr>
          <a:xfrm>
            <a:off x="456176" y="2241568"/>
            <a:ext cx="17375648" cy="9396730"/>
          </a:xfrm>
          <a:prstGeom prst="rect">
            <a:avLst/>
          </a:prstGeom>
        </p:spPr>
        <p:txBody>
          <a:bodyPr lIns="0" tIns="0" rIns="0" bIns="0" rtlCol="0" anchor="t">
            <a:spAutoFit/>
          </a:bodyPr>
          <a:lstStyle/>
          <a:p>
            <a:pPr algn="just">
              <a:lnSpc>
                <a:spcPts val="3919"/>
              </a:lnSpc>
            </a:pPr>
            <a:r>
              <a:rPr lang="en-US" sz="2799">
                <a:solidFill>
                  <a:srgbClr val="01539E"/>
                </a:solidFill>
                <a:latin typeface="HK Grotesk Bold"/>
              </a:rPr>
              <a:t>Understanding and addressing power imbalances requires acknowledging that we are complicit players in an unfair power structure and encourages us to help fix disparities by being respectful allies. This includes asking yourself, “How can I grow and use my understanding of my own and others’ culture and experiences to disrupt inequity and exclusion in the workplace?” A few ways organizations can help team members understand and address power imbalances in the workplace include:</a:t>
            </a:r>
          </a:p>
          <a:p>
            <a:pPr algn="just">
              <a:lnSpc>
                <a:spcPts val="3919"/>
              </a:lnSpc>
            </a:pPr>
            <a:endParaRPr lang="en-US" sz="2799">
              <a:solidFill>
                <a:srgbClr val="01539E"/>
              </a:solidFill>
              <a:latin typeface="HK Grotesk Bold"/>
            </a:endParaRPr>
          </a:p>
          <a:p>
            <a:pPr marL="604518" lvl="1" indent="-302259" algn="just">
              <a:lnSpc>
                <a:spcPts val="3919"/>
              </a:lnSpc>
              <a:buFont typeface="Arial"/>
              <a:buChar char="•"/>
            </a:pPr>
            <a:r>
              <a:rPr lang="en-US" sz="2799">
                <a:solidFill>
                  <a:srgbClr val="01539E"/>
                </a:solidFill>
                <a:latin typeface="HK Grotesk Bold"/>
              </a:rPr>
              <a:t>Offering resources for team members to better understand the history of discrimination and oppression, as well as the impact it continues to have on systemically excluded groups and cultures today.</a:t>
            </a:r>
          </a:p>
          <a:p>
            <a:pPr marL="604518" lvl="1" indent="-302259" algn="just">
              <a:lnSpc>
                <a:spcPts val="3919"/>
              </a:lnSpc>
              <a:buFont typeface="Arial"/>
              <a:buChar char="•"/>
            </a:pPr>
            <a:r>
              <a:rPr lang="en-US" sz="2799">
                <a:solidFill>
                  <a:srgbClr val="01539E"/>
                </a:solidFill>
                <a:latin typeface="HK Grotesk Bold"/>
              </a:rPr>
              <a:t>Providing opportunities for team members to engage in </a:t>
            </a:r>
            <a:r>
              <a:rPr lang="en-US" sz="2799" u="sng">
                <a:solidFill>
                  <a:srgbClr val="01539E"/>
                </a:solidFill>
                <a:latin typeface="HK Grotesk Bold"/>
                <a:hlinkClick r:id="rId2" tooltip="https://lunariasolutions.com/blog-post/braveconversations/"/>
              </a:rPr>
              <a:t>brave conversations </a:t>
            </a:r>
            <a:r>
              <a:rPr lang="en-US" sz="2799">
                <a:solidFill>
                  <a:srgbClr val="01539E"/>
                </a:solidFill>
                <a:latin typeface="HK Grotesk Bold"/>
              </a:rPr>
              <a:t>about their power, privilege, and the responsibilities that come with it.</a:t>
            </a:r>
          </a:p>
          <a:p>
            <a:pPr marL="604518" lvl="1" indent="-302259" algn="just">
              <a:lnSpc>
                <a:spcPts val="3919"/>
              </a:lnSpc>
              <a:buFont typeface="Arial"/>
              <a:buChar char="•"/>
            </a:pPr>
            <a:r>
              <a:rPr lang="en-US" sz="2799">
                <a:solidFill>
                  <a:srgbClr val="01539E"/>
                </a:solidFill>
                <a:latin typeface="HK Grotesk Bold"/>
              </a:rPr>
              <a:t>Including team members in conversations about how one can develop and evaluate culturally relevant and appropriate interventions to advance equity and inclusion.</a:t>
            </a:r>
          </a:p>
          <a:p>
            <a:pPr marL="604518" lvl="1" indent="-302259" algn="just">
              <a:lnSpc>
                <a:spcPts val="3919"/>
              </a:lnSpc>
              <a:buFont typeface="Arial"/>
              <a:buChar char="•"/>
            </a:pPr>
            <a:r>
              <a:rPr lang="en-US" sz="2799">
                <a:solidFill>
                  <a:srgbClr val="01539E"/>
                </a:solidFill>
                <a:latin typeface="HK Grotesk Bold"/>
              </a:rPr>
              <a:t>Offer leaders opportunities to come together and reflect on the power and privilege they may hold and assess what role they have in addressing power imbalances, fostering cultural humility, and creating an inclusive and equitable workplace.</a:t>
            </a:r>
          </a:p>
          <a:p>
            <a:pPr algn="just">
              <a:lnSpc>
                <a:spcPts val="3919"/>
              </a:lnSpc>
            </a:pPr>
            <a:r>
              <a:rPr lang="en-US" sz="2799">
                <a:solidFill>
                  <a:srgbClr val="01539E"/>
                </a:solidFill>
                <a:latin typeface="HK Grotesk Bold"/>
              </a:rPr>
              <a:t> </a:t>
            </a:r>
          </a:p>
          <a:p>
            <a:pPr algn="just">
              <a:lnSpc>
                <a:spcPts val="3919"/>
              </a:lnSpc>
            </a:pPr>
            <a:endParaRPr lang="en-US" sz="2799">
              <a:solidFill>
                <a:srgbClr val="01539E"/>
              </a:solidFill>
              <a:latin typeface="HK Grotesk Bold"/>
            </a:endParaRPr>
          </a:p>
          <a:p>
            <a:pPr algn="just">
              <a:lnSpc>
                <a:spcPts val="3919"/>
              </a:lnSpc>
            </a:pPr>
            <a:endParaRPr lang="en-US" sz="2799">
              <a:solidFill>
                <a:srgbClr val="01539E"/>
              </a:solidFill>
              <a:latin typeface="HK Grotesk Bold"/>
            </a:endParaRPr>
          </a:p>
          <a:p>
            <a:pPr algn="just">
              <a:lnSpc>
                <a:spcPts val="3919"/>
              </a:lnSpc>
            </a:pPr>
            <a:endParaRPr lang="en-US" sz="2799">
              <a:solidFill>
                <a:srgbClr val="01539E"/>
              </a:solidFill>
              <a:latin typeface="HK Grotesk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2421947" y="1204788"/>
            <a:ext cx="13444106" cy="971550"/>
          </a:xfrm>
          <a:prstGeom prst="rect">
            <a:avLst/>
          </a:prstGeom>
        </p:spPr>
        <p:txBody>
          <a:bodyPr lIns="0" tIns="0" rIns="0" bIns="0" rtlCol="0" anchor="t">
            <a:spAutoFit/>
          </a:bodyPr>
          <a:lstStyle/>
          <a:p>
            <a:pPr marL="0" lvl="0" indent="0" algn="ctr">
              <a:lnSpc>
                <a:spcPts val="7683"/>
              </a:lnSpc>
            </a:pPr>
            <a:r>
              <a:rPr lang="en-US" sz="6402">
                <a:solidFill>
                  <a:srgbClr val="01539E"/>
                </a:solidFill>
                <a:latin typeface="Lato 1 Bold"/>
              </a:rPr>
              <a:t>Institutional Accountability</a:t>
            </a:r>
          </a:p>
        </p:txBody>
      </p:sp>
      <p:sp>
        <p:nvSpPr>
          <p:cNvPr id="3" name="Freeform 3"/>
          <p:cNvSpPr/>
          <p:nvPr/>
        </p:nvSpPr>
        <p:spPr>
          <a:xfrm>
            <a:off x="1607123" y="3157610"/>
            <a:ext cx="16230600" cy="6332059"/>
          </a:xfrm>
          <a:custGeom>
            <a:avLst/>
            <a:gdLst/>
            <a:ahLst/>
            <a:cxnLst/>
            <a:rect l="l" t="t" r="r" b="b"/>
            <a:pathLst>
              <a:path w="16230600" h="6332059">
                <a:moveTo>
                  <a:pt x="0" y="0"/>
                </a:moveTo>
                <a:lnTo>
                  <a:pt x="16230600" y="0"/>
                </a:lnTo>
                <a:lnTo>
                  <a:pt x="16230600" y="6332059"/>
                </a:lnTo>
                <a:lnTo>
                  <a:pt x="0" y="6332059"/>
                </a:lnTo>
                <a:lnTo>
                  <a:pt x="0" y="0"/>
                </a:lnTo>
                <a:close/>
              </a:path>
            </a:pathLst>
          </a:custGeom>
          <a:blipFill>
            <a:blip r:embed="rId2"/>
            <a:stretch>
              <a:fillRect l="-6746" r="-6746"/>
            </a:stretch>
          </a:blipFill>
        </p:spPr>
      </p:sp>
      <p:sp>
        <p:nvSpPr>
          <p:cNvPr id="4" name="TextBox 4"/>
          <p:cNvSpPr txBox="1"/>
          <p:nvPr/>
        </p:nvSpPr>
        <p:spPr>
          <a:xfrm>
            <a:off x="3334852" y="4219915"/>
            <a:ext cx="11618297" cy="4526607"/>
          </a:xfrm>
          <a:prstGeom prst="rect">
            <a:avLst/>
          </a:prstGeom>
        </p:spPr>
        <p:txBody>
          <a:bodyPr lIns="0" tIns="0" rIns="0" bIns="0" rtlCol="0" anchor="t">
            <a:spAutoFit/>
          </a:bodyPr>
          <a:lstStyle/>
          <a:p>
            <a:pPr algn="ctr">
              <a:lnSpc>
                <a:spcPts val="5126"/>
              </a:lnSpc>
            </a:pPr>
            <a:r>
              <a:rPr lang="en-US" sz="3662">
                <a:solidFill>
                  <a:srgbClr val="01539E"/>
                </a:solidFill>
                <a:latin typeface="HK Grotesk Bold"/>
              </a:rPr>
              <a:t>How does one tell if an organization practices cultural humility?</a:t>
            </a:r>
          </a:p>
          <a:p>
            <a:pPr algn="ctr">
              <a:lnSpc>
                <a:spcPts val="5126"/>
              </a:lnSpc>
            </a:pPr>
            <a:endParaRPr lang="en-US" sz="3662">
              <a:solidFill>
                <a:srgbClr val="01539E"/>
              </a:solidFill>
              <a:latin typeface="HK Grotesk Bold"/>
            </a:endParaRPr>
          </a:p>
          <a:p>
            <a:pPr algn="ctr">
              <a:lnSpc>
                <a:spcPts val="5126"/>
              </a:lnSpc>
            </a:pPr>
            <a:r>
              <a:rPr lang="en-US" sz="3662">
                <a:solidFill>
                  <a:srgbClr val="01539E"/>
                </a:solidFill>
                <a:latin typeface="HK Grotesk Bold"/>
              </a:rPr>
              <a:t>How does it connect to your motivation to be an effective and compassionate leader? </a:t>
            </a:r>
          </a:p>
          <a:p>
            <a:pPr algn="just">
              <a:lnSpc>
                <a:spcPts val="5126"/>
              </a:lnSpc>
            </a:pPr>
            <a:endParaRPr lang="en-US" sz="3662">
              <a:solidFill>
                <a:srgbClr val="01539E"/>
              </a:solidFill>
              <a:latin typeface="HK Grotesk Bold"/>
            </a:endParaRPr>
          </a:p>
          <a:p>
            <a:pPr>
              <a:lnSpc>
                <a:spcPts val="5126"/>
              </a:lnSpc>
            </a:pPr>
            <a:endParaRPr lang="en-US" sz="3662">
              <a:solidFill>
                <a:srgbClr val="01539E"/>
              </a:solidFill>
              <a:latin typeface="HK Grotesk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727651" y="460703"/>
            <a:ext cx="8965177" cy="5993566"/>
            <a:chOff x="0" y="0"/>
            <a:chExt cx="9498330" cy="6350000"/>
          </a:xfrm>
        </p:grpSpPr>
        <p:sp>
          <p:nvSpPr>
            <p:cNvPr id="3" name="Freeform 3"/>
            <p:cNvSpPr/>
            <p:nvPr/>
          </p:nvSpPr>
          <p:spPr>
            <a:xfrm>
              <a:off x="0" y="0"/>
              <a:ext cx="9498330" cy="6350000"/>
            </a:xfrm>
            <a:custGeom>
              <a:avLst/>
              <a:gdLst/>
              <a:ahLst/>
              <a:cxnLst/>
              <a:rect l="l" t="t" r="r" b="b"/>
              <a:pathLst>
                <a:path w="9498330" h="6350000">
                  <a:moveTo>
                    <a:pt x="6332220" y="1243330"/>
                  </a:moveTo>
                  <a:lnTo>
                    <a:pt x="6332220" y="0"/>
                  </a:lnTo>
                  <a:lnTo>
                    <a:pt x="3166110" y="1243330"/>
                  </a:lnTo>
                  <a:lnTo>
                    <a:pt x="3166110" y="0"/>
                  </a:lnTo>
                  <a:lnTo>
                    <a:pt x="0" y="1243330"/>
                  </a:lnTo>
                  <a:lnTo>
                    <a:pt x="0" y="6350000"/>
                  </a:lnTo>
                  <a:lnTo>
                    <a:pt x="6332220" y="6350000"/>
                  </a:lnTo>
                  <a:lnTo>
                    <a:pt x="9498330" y="6350000"/>
                  </a:lnTo>
                  <a:lnTo>
                    <a:pt x="9498330" y="0"/>
                  </a:lnTo>
                  <a:lnTo>
                    <a:pt x="6332220" y="1243330"/>
                  </a:lnTo>
                  <a:close/>
                </a:path>
              </a:pathLst>
            </a:custGeom>
            <a:blipFill>
              <a:blip r:embed="rId2"/>
              <a:stretch>
                <a:fillRect l="-266" r="-266"/>
              </a:stretch>
            </a:blipFill>
          </p:spPr>
        </p:sp>
      </p:grpSp>
      <p:sp>
        <p:nvSpPr>
          <p:cNvPr id="4" name="TextBox 4"/>
          <p:cNvSpPr txBox="1"/>
          <p:nvPr/>
        </p:nvSpPr>
        <p:spPr>
          <a:xfrm>
            <a:off x="1221422" y="8826598"/>
            <a:ext cx="5484548" cy="984078"/>
          </a:xfrm>
          <a:prstGeom prst="rect">
            <a:avLst/>
          </a:prstGeom>
        </p:spPr>
        <p:txBody>
          <a:bodyPr lIns="0" tIns="0" rIns="0" bIns="0" rtlCol="0" anchor="t">
            <a:spAutoFit/>
          </a:bodyPr>
          <a:lstStyle/>
          <a:p>
            <a:pPr marL="0" lvl="0" indent="0" algn="l">
              <a:lnSpc>
                <a:spcPts val="7707"/>
              </a:lnSpc>
            </a:pPr>
            <a:r>
              <a:rPr lang="en-US" sz="6317">
                <a:solidFill>
                  <a:srgbClr val="000000"/>
                </a:solidFill>
                <a:latin typeface="HK Grotesk"/>
              </a:rPr>
              <a:t>Agenda</a:t>
            </a:r>
          </a:p>
        </p:txBody>
      </p:sp>
      <p:sp>
        <p:nvSpPr>
          <p:cNvPr id="5" name="AutoShape 5"/>
          <p:cNvSpPr/>
          <p:nvPr/>
        </p:nvSpPr>
        <p:spPr>
          <a:xfrm>
            <a:off x="7727651" y="6860603"/>
            <a:ext cx="6003446" cy="0"/>
          </a:xfrm>
          <a:prstGeom prst="line">
            <a:avLst/>
          </a:prstGeom>
          <a:ln w="19050" cap="flat">
            <a:solidFill>
              <a:srgbClr val="01539E"/>
            </a:solidFill>
            <a:prstDash val="solid"/>
            <a:headEnd type="none" w="sm" len="sm"/>
            <a:tailEnd type="none" w="sm" len="sm"/>
          </a:ln>
        </p:spPr>
      </p:sp>
      <p:sp>
        <p:nvSpPr>
          <p:cNvPr id="6" name="AutoShape 6"/>
          <p:cNvSpPr/>
          <p:nvPr/>
        </p:nvSpPr>
        <p:spPr>
          <a:xfrm>
            <a:off x="7727651" y="7518777"/>
            <a:ext cx="6003446" cy="0"/>
          </a:xfrm>
          <a:prstGeom prst="line">
            <a:avLst/>
          </a:prstGeom>
          <a:ln w="19050" cap="flat">
            <a:solidFill>
              <a:srgbClr val="01539E"/>
            </a:solidFill>
            <a:prstDash val="solid"/>
            <a:headEnd type="none" w="sm" len="sm"/>
            <a:tailEnd type="none" w="sm" len="sm"/>
          </a:ln>
        </p:spPr>
      </p:sp>
      <p:sp>
        <p:nvSpPr>
          <p:cNvPr id="7" name="AutoShape 7"/>
          <p:cNvSpPr/>
          <p:nvPr/>
        </p:nvSpPr>
        <p:spPr>
          <a:xfrm>
            <a:off x="7727651" y="8176952"/>
            <a:ext cx="6003446" cy="0"/>
          </a:xfrm>
          <a:prstGeom prst="line">
            <a:avLst/>
          </a:prstGeom>
          <a:ln w="19050" cap="flat">
            <a:solidFill>
              <a:srgbClr val="01539E"/>
            </a:solidFill>
            <a:prstDash val="solid"/>
            <a:headEnd type="none" w="sm" len="sm"/>
            <a:tailEnd type="none" w="sm" len="sm"/>
          </a:ln>
        </p:spPr>
      </p:sp>
      <p:sp>
        <p:nvSpPr>
          <p:cNvPr id="8" name="AutoShape 8"/>
          <p:cNvSpPr/>
          <p:nvPr/>
        </p:nvSpPr>
        <p:spPr>
          <a:xfrm>
            <a:off x="7727651" y="8835127"/>
            <a:ext cx="6003446" cy="0"/>
          </a:xfrm>
          <a:prstGeom prst="line">
            <a:avLst/>
          </a:prstGeom>
          <a:ln w="19050" cap="flat">
            <a:solidFill>
              <a:srgbClr val="01539E"/>
            </a:solidFill>
            <a:prstDash val="solid"/>
            <a:headEnd type="none" w="sm" len="sm"/>
            <a:tailEnd type="none" w="sm" len="sm"/>
          </a:ln>
        </p:spPr>
      </p:sp>
      <p:sp>
        <p:nvSpPr>
          <p:cNvPr id="9" name="TextBox 9"/>
          <p:cNvSpPr txBox="1"/>
          <p:nvPr/>
        </p:nvSpPr>
        <p:spPr>
          <a:xfrm>
            <a:off x="7727651" y="6965173"/>
            <a:ext cx="6003446" cy="422452"/>
          </a:xfrm>
          <a:prstGeom prst="rect">
            <a:avLst/>
          </a:prstGeom>
        </p:spPr>
        <p:txBody>
          <a:bodyPr lIns="0" tIns="0" rIns="0" bIns="0" rtlCol="0" anchor="t">
            <a:spAutoFit/>
          </a:bodyPr>
          <a:lstStyle/>
          <a:p>
            <a:pPr marL="0" lvl="0" indent="0">
              <a:lnSpc>
                <a:spcPts val="3490"/>
              </a:lnSpc>
              <a:spcBef>
                <a:spcPct val="0"/>
              </a:spcBef>
            </a:pPr>
            <a:r>
              <a:rPr lang="en-US" sz="2493">
                <a:solidFill>
                  <a:srgbClr val="000000"/>
                </a:solidFill>
                <a:latin typeface="Lato 1 Bold"/>
              </a:rPr>
              <a:t>Intersectionality</a:t>
            </a:r>
          </a:p>
        </p:txBody>
      </p:sp>
      <p:sp>
        <p:nvSpPr>
          <p:cNvPr id="10" name="TextBox 10"/>
          <p:cNvSpPr txBox="1"/>
          <p:nvPr/>
        </p:nvSpPr>
        <p:spPr>
          <a:xfrm>
            <a:off x="7727651" y="7623348"/>
            <a:ext cx="6003446" cy="422452"/>
          </a:xfrm>
          <a:prstGeom prst="rect">
            <a:avLst/>
          </a:prstGeom>
        </p:spPr>
        <p:txBody>
          <a:bodyPr lIns="0" tIns="0" rIns="0" bIns="0" rtlCol="0" anchor="t">
            <a:spAutoFit/>
          </a:bodyPr>
          <a:lstStyle/>
          <a:p>
            <a:pPr marL="0" lvl="0" indent="0">
              <a:lnSpc>
                <a:spcPts val="3490"/>
              </a:lnSpc>
              <a:spcBef>
                <a:spcPct val="0"/>
              </a:spcBef>
            </a:pPr>
            <a:r>
              <a:rPr lang="en-US" sz="2493">
                <a:solidFill>
                  <a:srgbClr val="000000"/>
                </a:solidFill>
                <a:latin typeface="Lato 1 Bold"/>
              </a:rPr>
              <a:t>Cultural Humility</a:t>
            </a:r>
          </a:p>
        </p:txBody>
      </p:sp>
      <p:sp>
        <p:nvSpPr>
          <p:cNvPr id="11" name="TextBox 11"/>
          <p:cNvSpPr txBox="1"/>
          <p:nvPr/>
        </p:nvSpPr>
        <p:spPr>
          <a:xfrm>
            <a:off x="7727651" y="8281522"/>
            <a:ext cx="6003446" cy="422452"/>
          </a:xfrm>
          <a:prstGeom prst="rect">
            <a:avLst/>
          </a:prstGeom>
        </p:spPr>
        <p:txBody>
          <a:bodyPr lIns="0" tIns="0" rIns="0" bIns="0" rtlCol="0" anchor="t">
            <a:spAutoFit/>
          </a:bodyPr>
          <a:lstStyle/>
          <a:p>
            <a:pPr marL="0" lvl="0" indent="0">
              <a:lnSpc>
                <a:spcPts val="3490"/>
              </a:lnSpc>
              <a:spcBef>
                <a:spcPct val="0"/>
              </a:spcBef>
            </a:pPr>
            <a:r>
              <a:rPr lang="en-US" sz="2493">
                <a:solidFill>
                  <a:srgbClr val="000000"/>
                </a:solidFill>
                <a:latin typeface="Lato 1 Bold"/>
              </a:rPr>
              <a:t>Social Wheel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2421947" y="542925"/>
            <a:ext cx="13444106" cy="971550"/>
          </a:xfrm>
          <a:prstGeom prst="rect">
            <a:avLst/>
          </a:prstGeom>
        </p:spPr>
        <p:txBody>
          <a:bodyPr lIns="0" tIns="0" rIns="0" bIns="0" rtlCol="0" anchor="t">
            <a:spAutoFit/>
          </a:bodyPr>
          <a:lstStyle/>
          <a:p>
            <a:pPr marL="0" lvl="0" indent="0" algn="ctr">
              <a:lnSpc>
                <a:spcPts val="7683"/>
              </a:lnSpc>
            </a:pPr>
            <a:r>
              <a:rPr lang="en-US" sz="6402">
                <a:solidFill>
                  <a:srgbClr val="01539E"/>
                </a:solidFill>
                <a:latin typeface="Lato 1 Bold"/>
              </a:rPr>
              <a:t>Institutional Accountability</a:t>
            </a:r>
          </a:p>
        </p:txBody>
      </p:sp>
      <p:sp>
        <p:nvSpPr>
          <p:cNvPr id="3" name="TextBox 3"/>
          <p:cNvSpPr txBox="1"/>
          <p:nvPr/>
        </p:nvSpPr>
        <p:spPr>
          <a:xfrm>
            <a:off x="377195" y="1905616"/>
            <a:ext cx="17533609" cy="8830656"/>
          </a:xfrm>
          <a:prstGeom prst="rect">
            <a:avLst/>
          </a:prstGeom>
        </p:spPr>
        <p:txBody>
          <a:bodyPr lIns="0" tIns="0" rIns="0" bIns="0" rtlCol="0" anchor="t">
            <a:spAutoFit/>
          </a:bodyPr>
          <a:lstStyle/>
          <a:p>
            <a:pPr algn="just">
              <a:lnSpc>
                <a:spcPts val="4670"/>
              </a:lnSpc>
            </a:pPr>
            <a:r>
              <a:rPr lang="en-US" sz="3336">
                <a:solidFill>
                  <a:srgbClr val="01539E"/>
                </a:solidFill>
                <a:latin typeface="HK Grotesk Bold"/>
              </a:rPr>
              <a:t>Holding the workplace and it’s systems accountable for providing inclusive and equitable spaces ensures that cultural humility is impactful and truly creates an equitable and inclusive workplace. It’s about asking yourself, “how can I work on an institutional level to ensure the systems I am a part of or engage with will work towards nurturing further equity and inclusion?” Examples of some actions include:</a:t>
            </a:r>
          </a:p>
          <a:p>
            <a:pPr algn="just">
              <a:lnSpc>
                <a:spcPts val="4670"/>
              </a:lnSpc>
            </a:pPr>
            <a:endParaRPr lang="en-US" sz="3336">
              <a:solidFill>
                <a:srgbClr val="01539E"/>
              </a:solidFill>
              <a:latin typeface="HK Grotesk Bold"/>
            </a:endParaRPr>
          </a:p>
          <a:p>
            <a:pPr marL="720323" lvl="1" indent="-360162" algn="just">
              <a:lnSpc>
                <a:spcPts val="4670"/>
              </a:lnSpc>
              <a:buFont typeface="Arial"/>
              <a:buChar char="•"/>
            </a:pPr>
            <a:r>
              <a:rPr lang="en-US" sz="3336">
                <a:solidFill>
                  <a:srgbClr val="01539E"/>
                </a:solidFill>
                <a:latin typeface="HK Grotesk Bold"/>
              </a:rPr>
              <a:t>Offering team members opportunities to participate and contribute to DEI work.</a:t>
            </a:r>
          </a:p>
          <a:p>
            <a:pPr marL="720323" lvl="1" indent="-360162" algn="just">
              <a:lnSpc>
                <a:spcPts val="4670"/>
              </a:lnSpc>
              <a:buFont typeface="Arial"/>
              <a:buChar char="•"/>
            </a:pPr>
            <a:r>
              <a:rPr lang="en-US" sz="3336">
                <a:solidFill>
                  <a:srgbClr val="01539E"/>
                </a:solidFill>
                <a:latin typeface="HK Grotesk Bold"/>
              </a:rPr>
              <a:t>Collecting and analyzing data about organizational practices, policies, programs, services, and community partnerships through a DEI lens.</a:t>
            </a:r>
          </a:p>
          <a:p>
            <a:pPr marL="720323" lvl="1" indent="-360162" algn="just">
              <a:lnSpc>
                <a:spcPts val="4670"/>
              </a:lnSpc>
              <a:buFont typeface="Arial"/>
              <a:buChar char="•"/>
            </a:pPr>
            <a:r>
              <a:rPr lang="en-US" sz="3336">
                <a:solidFill>
                  <a:srgbClr val="01539E"/>
                </a:solidFill>
                <a:latin typeface="HK Grotesk Bold"/>
              </a:rPr>
              <a:t>Developing goals and action plans that incorporate cultural humility to stay accountable.</a:t>
            </a:r>
          </a:p>
          <a:p>
            <a:pPr marL="720323" lvl="1" indent="-360162" algn="just">
              <a:lnSpc>
                <a:spcPts val="4670"/>
              </a:lnSpc>
              <a:buFont typeface="Arial"/>
              <a:buChar char="•"/>
            </a:pPr>
            <a:r>
              <a:rPr lang="en-US" sz="3336">
                <a:solidFill>
                  <a:srgbClr val="01539E"/>
                </a:solidFill>
                <a:latin typeface="HK Grotesk Bold"/>
              </a:rPr>
              <a:t>Reviewing policies and practices for bias and rewriting them to make them reflective of various stakeholders’ cultures, customs, behaviors, and information needs.</a:t>
            </a:r>
          </a:p>
          <a:p>
            <a:pPr algn="just">
              <a:lnSpc>
                <a:spcPts val="4670"/>
              </a:lnSpc>
            </a:pPr>
            <a:r>
              <a:rPr lang="en-US" sz="3336">
                <a:solidFill>
                  <a:srgbClr val="01539E"/>
                </a:solidFill>
                <a:latin typeface="HK Grotesk Bold"/>
              </a:rPr>
              <a:t> </a:t>
            </a:r>
          </a:p>
          <a:p>
            <a:pPr algn="just">
              <a:lnSpc>
                <a:spcPts val="4670"/>
              </a:lnSpc>
            </a:pPr>
            <a:endParaRPr lang="en-US" sz="3336">
              <a:solidFill>
                <a:srgbClr val="01539E"/>
              </a:solidFill>
              <a:latin typeface="HK Grotesk Bold"/>
            </a:endParaRPr>
          </a:p>
          <a:p>
            <a:pPr algn="just">
              <a:lnSpc>
                <a:spcPts val="4670"/>
              </a:lnSpc>
            </a:pPr>
            <a:endParaRPr lang="en-US" sz="3336">
              <a:solidFill>
                <a:srgbClr val="01539E"/>
              </a:solidFill>
              <a:latin typeface="HK Grotesk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1428750" y="4437482"/>
            <a:ext cx="15430500" cy="12287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01539E"/>
                </a:solidFill>
                <a:latin typeface="HK Grotesk Bold"/>
              </a:rPr>
              <a:t>Social Wheel Activity</a:t>
            </a:r>
          </a:p>
        </p:txBody>
      </p:sp>
      <p:sp>
        <p:nvSpPr>
          <p:cNvPr id="3" name="Freeform 3"/>
          <p:cNvSpPr/>
          <p:nvPr/>
        </p:nvSpPr>
        <p:spPr>
          <a:xfrm rot="8788563" flipH="1">
            <a:off x="-1073381" y="7652169"/>
            <a:ext cx="4204162" cy="4183193"/>
          </a:xfrm>
          <a:custGeom>
            <a:avLst/>
            <a:gdLst/>
            <a:ahLst/>
            <a:cxnLst/>
            <a:rect l="l" t="t" r="r" b="b"/>
            <a:pathLst>
              <a:path w="4204162" h="4183193">
                <a:moveTo>
                  <a:pt x="4204162" y="0"/>
                </a:moveTo>
                <a:lnTo>
                  <a:pt x="0" y="0"/>
                </a:lnTo>
                <a:lnTo>
                  <a:pt x="0" y="4183194"/>
                </a:lnTo>
                <a:lnTo>
                  <a:pt x="4204162" y="4183194"/>
                </a:lnTo>
                <a:lnTo>
                  <a:pt x="4204162"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8848654" flipV="1">
            <a:off x="6531367" y="-270037"/>
            <a:ext cx="4279137" cy="2597474"/>
          </a:xfrm>
          <a:custGeom>
            <a:avLst/>
            <a:gdLst/>
            <a:ahLst/>
            <a:cxnLst/>
            <a:rect l="l" t="t" r="r" b="b"/>
            <a:pathLst>
              <a:path w="4279137" h="2597474">
                <a:moveTo>
                  <a:pt x="0" y="2597474"/>
                </a:moveTo>
                <a:lnTo>
                  <a:pt x="4279137" y="2597474"/>
                </a:lnTo>
                <a:lnTo>
                  <a:pt x="4279137" y="0"/>
                </a:lnTo>
                <a:lnTo>
                  <a:pt x="0" y="0"/>
                </a:lnTo>
                <a:lnTo>
                  <a:pt x="0" y="259747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7925020">
            <a:off x="15972116" y="4621750"/>
            <a:ext cx="3001780" cy="3989076"/>
          </a:xfrm>
          <a:custGeom>
            <a:avLst/>
            <a:gdLst/>
            <a:ahLst/>
            <a:cxnLst/>
            <a:rect l="l" t="t" r="r" b="b"/>
            <a:pathLst>
              <a:path w="3001780" h="3989076">
                <a:moveTo>
                  <a:pt x="0" y="0"/>
                </a:moveTo>
                <a:lnTo>
                  <a:pt x="3001780" y="0"/>
                </a:lnTo>
                <a:lnTo>
                  <a:pt x="3001780" y="3989076"/>
                </a:lnTo>
                <a:lnTo>
                  <a:pt x="0" y="39890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838320" y="1028700"/>
            <a:ext cx="4611360" cy="5737307"/>
          </a:xfrm>
          <a:custGeom>
            <a:avLst/>
            <a:gdLst/>
            <a:ahLst/>
            <a:cxnLst/>
            <a:rect l="l" t="t" r="r" b="b"/>
            <a:pathLst>
              <a:path w="4611360" h="5737307">
                <a:moveTo>
                  <a:pt x="0" y="0"/>
                </a:moveTo>
                <a:lnTo>
                  <a:pt x="4611360" y="0"/>
                </a:lnTo>
                <a:lnTo>
                  <a:pt x="4611360" y="5737307"/>
                </a:lnTo>
                <a:lnTo>
                  <a:pt x="0" y="57373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421947" y="7540747"/>
            <a:ext cx="13444106" cy="971550"/>
          </a:xfrm>
          <a:prstGeom prst="rect">
            <a:avLst/>
          </a:prstGeom>
        </p:spPr>
        <p:txBody>
          <a:bodyPr lIns="0" tIns="0" rIns="0" bIns="0" rtlCol="0" anchor="t">
            <a:spAutoFit/>
          </a:bodyPr>
          <a:lstStyle/>
          <a:p>
            <a:pPr marL="0" lvl="0" indent="0" algn="ctr">
              <a:lnSpc>
                <a:spcPts val="7683"/>
              </a:lnSpc>
            </a:pPr>
            <a:r>
              <a:rPr lang="en-US" sz="6402">
                <a:solidFill>
                  <a:srgbClr val="01539E"/>
                </a:solidFill>
                <a:latin typeface="Lato 1 Bold"/>
              </a:rPr>
              <a:t>Questions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10320672" y="3392026"/>
            <a:ext cx="7261733" cy="5716996"/>
            <a:chOff x="0" y="0"/>
            <a:chExt cx="3730237" cy="2936730"/>
          </a:xfrm>
        </p:grpSpPr>
        <p:sp>
          <p:nvSpPr>
            <p:cNvPr id="3" name="Freeform 3"/>
            <p:cNvSpPr/>
            <p:nvPr/>
          </p:nvSpPr>
          <p:spPr>
            <a:xfrm>
              <a:off x="0" y="0"/>
              <a:ext cx="3730237" cy="2936730"/>
            </a:xfrm>
            <a:custGeom>
              <a:avLst/>
              <a:gdLst/>
              <a:ahLst/>
              <a:cxnLst/>
              <a:rect l="l" t="t" r="r" b="b"/>
              <a:pathLst>
                <a:path w="3730237" h="2936730">
                  <a:moveTo>
                    <a:pt x="0" y="0"/>
                  </a:moveTo>
                  <a:lnTo>
                    <a:pt x="0" y="2936730"/>
                  </a:lnTo>
                  <a:lnTo>
                    <a:pt x="3730237" y="2936730"/>
                  </a:lnTo>
                  <a:lnTo>
                    <a:pt x="3730237" y="0"/>
                  </a:lnTo>
                  <a:lnTo>
                    <a:pt x="0" y="0"/>
                  </a:lnTo>
                  <a:close/>
                  <a:moveTo>
                    <a:pt x="3669277" y="2875770"/>
                  </a:moveTo>
                  <a:lnTo>
                    <a:pt x="59690" y="2875770"/>
                  </a:lnTo>
                  <a:lnTo>
                    <a:pt x="59690" y="59690"/>
                  </a:lnTo>
                  <a:lnTo>
                    <a:pt x="3669277" y="59690"/>
                  </a:lnTo>
                  <a:lnTo>
                    <a:pt x="3669277" y="2875770"/>
                  </a:lnTo>
                  <a:close/>
                </a:path>
              </a:pathLst>
            </a:custGeom>
            <a:solidFill>
              <a:srgbClr val="FFEF1C"/>
            </a:solidFill>
          </p:spPr>
        </p:sp>
      </p:grpSp>
      <p:sp>
        <p:nvSpPr>
          <p:cNvPr id="4" name="Freeform 4"/>
          <p:cNvSpPr/>
          <p:nvPr/>
        </p:nvSpPr>
        <p:spPr>
          <a:xfrm>
            <a:off x="10536991" y="3637145"/>
            <a:ext cx="6829094" cy="5226757"/>
          </a:xfrm>
          <a:custGeom>
            <a:avLst/>
            <a:gdLst/>
            <a:ahLst/>
            <a:cxnLst/>
            <a:rect l="l" t="t" r="r" b="b"/>
            <a:pathLst>
              <a:path w="6829094" h="5226757">
                <a:moveTo>
                  <a:pt x="0" y="0"/>
                </a:moveTo>
                <a:lnTo>
                  <a:pt x="6829095" y="0"/>
                </a:lnTo>
                <a:lnTo>
                  <a:pt x="6829095" y="5226757"/>
                </a:lnTo>
                <a:lnTo>
                  <a:pt x="0" y="5226757"/>
                </a:lnTo>
                <a:lnTo>
                  <a:pt x="0" y="0"/>
                </a:lnTo>
                <a:close/>
              </a:path>
            </a:pathLst>
          </a:custGeom>
          <a:blipFill>
            <a:blip r:embed="rId3"/>
            <a:stretch>
              <a:fillRect l="-5062" r="-5062"/>
            </a:stretch>
          </a:blipFill>
        </p:spPr>
      </p:sp>
      <p:sp>
        <p:nvSpPr>
          <p:cNvPr id="5" name="TextBox 5"/>
          <p:cNvSpPr txBox="1"/>
          <p:nvPr/>
        </p:nvSpPr>
        <p:spPr>
          <a:xfrm>
            <a:off x="3895371" y="713428"/>
            <a:ext cx="10194080" cy="866775"/>
          </a:xfrm>
          <a:prstGeom prst="rect">
            <a:avLst/>
          </a:prstGeom>
        </p:spPr>
        <p:txBody>
          <a:bodyPr lIns="0" tIns="0" rIns="0" bIns="0" rtlCol="0" anchor="t">
            <a:spAutoFit/>
          </a:bodyPr>
          <a:lstStyle/>
          <a:p>
            <a:pPr marL="0" lvl="0" indent="0" algn="ctr">
              <a:lnSpc>
                <a:spcPts val="6839"/>
              </a:lnSpc>
            </a:pPr>
            <a:r>
              <a:rPr lang="en-US" sz="5699" spc="182">
                <a:solidFill>
                  <a:srgbClr val="01539E"/>
                </a:solidFill>
                <a:latin typeface="Lato 1 Heavy"/>
              </a:rPr>
              <a:t>GOALS </a:t>
            </a:r>
          </a:p>
        </p:txBody>
      </p:sp>
      <p:sp>
        <p:nvSpPr>
          <p:cNvPr id="6" name="TextBox 6"/>
          <p:cNvSpPr txBox="1"/>
          <p:nvPr/>
        </p:nvSpPr>
        <p:spPr>
          <a:xfrm>
            <a:off x="0" y="2061798"/>
            <a:ext cx="10007692" cy="8329826"/>
          </a:xfrm>
          <a:prstGeom prst="rect">
            <a:avLst/>
          </a:prstGeom>
        </p:spPr>
        <p:txBody>
          <a:bodyPr lIns="0" tIns="0" rIns="0" bIns="0" rtlCol="0" anchor="t">
            <a:spAutoFit/>
          </a:bodyPr>
          <a:lstStyle/>
          <a:p>
            <a:pPr>
              <a:lnSpc>
                <a:spcPts val="3190"/>
              </a:lnSpc>
            </a:pPr>
            <a:endParaRPr/>
          </a:p>
          <a:p>
            <a:pPr marL="880671" lvl="1" indent="-440336">
              <a:lnSpc>
                <a:spcPts val="5710"/>
              </a:lnSpc>
              <a:buFont typeface="Arial"/>
              <a:buChar char="•"/>
            </a:pPr>
            <a:r>
              <a:rPr lang="en-US" sz="4079">
                <a:solidFill>
                  <a:srgbClr val="01539E"/>
                </a:solidFill>
                <a:latin typeface="HK Grotesk Bold"/>
              </a:rPr>
              <a:t>Review Intersectionality as it relates to disability and other cultural identities.</a:t>
            </a:r>
          </a:p>
          <a:p>
            <a:pPr marL="880671" lvl="1" indent="-440336">
              <a:lnSpc>
                <a:spcPts val="5710"/>
              </a:lnSpc>
              <a:buFont typeface="Arial"/>
              <a:buChar char="•"/>
            </a:pPr>
            <a:r>
              <a:rPr lang="en-US" sz="4079">
                <a:solidFill>
                  <a:srgbClr val="01539E"/>
                </a:solidFill>
                <a:latin typeface="HK Grotesk Bold"/>
              </a:rPr>
              <a:t>Introduce the concept of cultural humility and how it can be incorporated in the workspace.</a:t>
            </a:r>
          </a:p>
          <a:p>
            <a:pPr marL="880671" lvl="1" indent="-440336">
              <a:lnSpc>
                <a:spcPts val="5710"/>
              </a:lnSpc>
              <a:buFont typeface="Arial"/>
              <a:buChar char="•"/>
            </a:pPr>
            <a:r>
              <a:rPr lang="en-US" sz="4079">
                <a:solidFill>
                  <a:srgbClr val="01539E"/>
                </a:solidFill>
                <a:latin typeface="HK Grotesk Bold"/>
              </a:rPr>
              <a:t>Engage in a experiential activity to encourage attendees to consider their identities critically and how identities are more or less keenly felt in different social contexts.</a:t>
            </a:r>
          </a:p>
          <a:p>
            <a:pPr algn="l">
              <a:lnSpc>
                <a:spcPts val="5710"/>
              </a:lnSpc>
              <a:spcBef>
                <a:spcPct val="0"/>
              </a:spcBef>
            </a:pPr>
            <a:endParaRPr lang="en-US" sz="4079">
              <a:solidFill>
                <a:srgbClr val="01539E"/>
              </a:solidFill>
              <a:latin typeface="HK Grotesk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347458" y="576262"/>
            <a:ext cx="10194080" cy="895350"/>
          </a:xfrm>
          <a:prstGeom prst="rect">
            <a:avLst/>
          </a:prstGeom>
        </p:spPr>
        <p:txBody>
          <a:bodyPr lIns="0" tIns="0" rIns="0" bIns="0" rtlCol="0" anchor="t">
            <a:spAutoFit/>
          </a:bodyPr>
          <a:lstStyle/>
          <a:p>
            <a:pPr marL="0" lvl="0" indent="0" algn="ctr">
              <a:lnSpc>
                <a:spcPts val="7027"/>
              </a:lnSpc>
            </a:pPr>
            <a:r>
              <a:rPr lang="en-US" sz="5856" spc="187">
                <a:solidFill>
                  <a:srgbClr val="01539E"/>
                </a:solidFill>
                <a:latin typeface="Lato 1 Heavy"/>
              </a:rPr>
              <a:t>SOCIAL IDENTITY</a:t>
            </a:r>
          </a:p>
        </p:txBody>
      </p:sp>
      <p:sp>
        <p:nvSpPr>
          <p:cNvPr id="3" name="Freeform 3"/>
          <p:cNvSpPr/>
          <p:nvPr/>
        </p:nvSpPr>
        <p:spPr>
          <a:xfrm>
            <a:off x="9846622" y="-214494"/>
            <a:ext cx="8578834" cy="10715987"/>
          </a:xfrm>
          <a:custGeom>
            <a:avLst/>
            <a:gdLst/>
            <a:ahLst/>
            <a:cxnLst/>
            <a:rect l="l" t="t" r="r" b="b"/>
            <a:pathLst>
              <a:path w="8578834" h="10715987">
                <a:moveTo>
                  <a:pt x="0" y="0"/>
                </a:moveTo>
                <a:lnTo>
                  <a:pt x="8578834" y="0"/>
                </a:lnTo>
                <a:lnTo>
                  <a:pt x="8578834" y="10715988"/>
                </a:lnTo>
                <a:lnTo>
                  <a:pt x="0" y="10715988"/>
                </a:lnTo>
                <a:lnTo>
                  <a:pt x="0" y="0"/>
                </a:lnTo>
                <a:close/>
              </a:path>
            </a:pathLst>
          </a:custGeom>
          <a:blipFill>
            <a:blip r:embed="rId2"/>
            <a:stretch>
              <a:fillRect l="-167733" t="-32007" r="-6510" b="-14359"/>
            </a:stretch>
          </a:blipFill>
        </p:spPr>
      </p:sp>
      <p:sp>
        <p:nvSpPr>
          <p:cNvPr id="4" name="TextBox 4"/>
          <p:cNvSpPr txBox="1"/>
          <p:nvPr/>
        </p:nvSpPr>
        <p:spPr>
          <a:xfrm>
            <a:off x="383034" y="1842056"/>
            <a:ext cx="8760966" cy="3314597"/>
          </a:xfrm>
          <a:prstGeom prst="rect">
            <a:avLst/>
          </a:prstGeom>
        </p:spPr>
        <p:txBody>
          <a:bodyPr lIns="0" tIns="0" rIns="0" bIns="0" rtlCol="0" anchor="t">
            <a:spAutoFit/>
          </a:bodyPr>
          <a:lstStyle/>
          <a:p>
            <a:pPr>
              <a:lnSpc>
                <a:spcPts val="5010"/>
              </a:lnSpc>
            </a:pPr>
            <a:r>
              <a:rPr lang="en-US" sz="3579">
                <a:solidFill>
                  <a:srgbClr val="01539E"/>
                </a:solidFill>
                <a:latin typeface="HK Grotesk Bold"/>
              </a:rPr>
              <a:t>“Social identity is the individual’s self-concept derived from perceived membership of social groups." (Hogg and Vaughan, 2002)  </a:t>
            </a:r>
          </a:p>
          <a:p>
            <a:pPr algn="l">
              <a:lnSpc>
                <a:spcPts val="6550"/>
              </a:lnSpc>
              <a:spcBef>
                <a:spcPct val="0"/>
              </a:spcBef>
            </a:pPr>
            <a:endParaRPr lang="en-US" sz="3579">
              <a:solidFill>
                <a:srgbClr val="01539E"/>
              </a:solidFill>
              <a:latin typeface="HK Grotesk Bold"/>
            </a:endParaRPr>
          </a:p>
        </p:txBody>
      </p:sp>
      <p:sp>
        <p:nvSpPr>
          <p:cNvPr id="5" name="TextBox 5"/>
          <p:cNvSpPr txBox="1"/>
          <p:nvPr/>
        </p:nvSpPr>
        <p:spPr>
          <a:xfrm>
            <a:off x="383034" y="4862338"/>
            <a:ext cx="8760966" cy="5200547"/>
          </a:xfrm>
          <a:prstGeom prst="rect">
            <a:avLst/>
          </a:prstGeom>
        </p:spPr>
        <p:txBody>
          <a:bodyPr lIns="0" tIns="0" rIns="0" bIns="0" rtlCol="0" anchor="t">
            <a:spAutoFit/>
          </a:bodyPr>
          <a:lstStyle/>
          <a:p>
            <a:pPr>
              <a:lnSpc>
                <a:spcPts val="5010"/>
              </a:lnSpc>
            </a:pPr>
            <a:r>
              <a:rPr lang="en-US" sz="3579">
                <a:solidFill>
                  <a:srgbClr val="01539E"/>
                </a:solidFill>
                <a:latin typeface="HK Grotesk Bold"/>
              </a:rPr>
              <a:t>Includes but is not limited to;</a:t>
            </a:r>
          </a:p>
          <a:p>
            <a:pPr marL="772724" lvl="1" indent="-386362">
              <a:lnSpc>
                <a:spcPts val="5010"/>
              </a:lnSpc>
              <a:buFont typeface="Arial"/>
              <a:buChar char="•"/>
            </a:pPr>
            <a:r>
              <a:rPr lang="en-US" sz="3579">
                <a:solidFill>
                  <a:srgbClr val="01539E"/>
                </a:solidFill>
                <a:latin typeface="HK Grotesk Bold"/>
              </a:rPr>
              <a:t>Gender</a:t>
            </a:r>
          </a:p>
          <a:p>
            <a:pPr marL="772724" lvl="1" indent="-386362">
              <a:lnSpc>
                <a:spcPts val="5010"/>
              </a:lnSpc>
              <a:buFont typeface="Arial"/>
              <a:buChar char="•"/>
            </a:pPr>
            <a:r>
              <a:rPr lang="en-US" sz="3579">
                <a:solidFill>
                  <a:srgbClr val="01539E"/>
                </a:solidFill>
                <a:latin typeface="HK Grotesk Bold"/>
              </a:rPr>
              <a:t>Race</a:t>
            </a:r>
          </a:p>
          <a:p>
            <a:pPr marL="772724" lvl="1" indent="-386362">
              <a:lnSpc>
                <a:spcPts val="5010"/>
              </a:lnSpc>
              <a:buFont typeface="Arial"/>
              <a:buChar char="•"/>
            </a:pPr>
            <a:r>
              <a:rPr lang="en-US" sz="3579">
                <a:solidFill>
                  <a:srgbClr val="01539E"/>
                </a:solidFill>
                <a:latin typeface="HK Grotesk Bold"/>
              </a:rPr>
              <a:t>Ethnicity</a:t>
            </a:r>
          </a:p>
          <a:p>
            <a:pPr marL="772724" lvl="1" indent="-386362">
              <a:lnSpc>
                <a:spcPts val="5010"/>
              </a:lnSpc>
              <a:buFont typeface="Arial"/>
              <a:buChar char="•"/>
            </a:pPr>
            <a:r>
              <a:rPr lang="en-US" sz="3579">
                <a:solidFill>
                  <a:srgbClr val="01539E"/>
                </a:solidFill>
                <a:latin typeface="HK Grotesk Bold"/>
              </a:rPr>
              <a:t>SES</a:t>
            </a:r>
          </a:p>
          <a:p>
            <a:pPr marL="772724" lvl="1" indent="-386362">
              <a:lnSpc>
                <a:spcPts val="5010"/>
              </a:lnSpc>
              <a:buFont typeface="Arial"/>
              <a:buChar char="•"/>
            </a:pPr>
            <a:r>
              <a:rPr lang="en-US" sz="3579">
                <a:solidFill>
                  <a:srgbClr val="01539E"/>
                </a:solidFill>
                <a:latin typeface="HK Grotesk Bold"/>
              </a:rPr>
              <a:t>Nationality</a:t>
            </a:r>
          </a:p>
          <a:p>
            <a:pPr>
              <a:lnSpc>
                <a:spcPts val="5010"/>
              </a:lnSpc>
            </a:pPr>
            <a:endParaRPr lang="en-US" sz="3579">
              <a:solidFill>
                <a:srgbClr val="01539E"/>
              </a:solidFill>
              <a:latin typeface="HK Grotesk Bold"/>
            </a:endParaRPr>
          </a:p>
          <a:p>
            <a:pPr algn="l">
              <a:lnSpc>
                <a:spcPts val="6550"/>
              </a:lnSpc>
              <a:spcBef>
                <a:spcPct val="0"/>
              </a:spcBef>
            </a:pPr>
            <a:endParaRPr lang="en-US" sz="3579">
              <a:solidFill>
                <a:srgbClr val="01539E"/>
              </a:solidFill>
              <a:latin typeface="HK Grotesk Bold"/>
            </a:endParaRPr>
          </a:p>
        </p:txBody>
      </p:sp>
      <p:sp>
        <p:nvSpPr>
          <p:cNvPr id="6" name="TextBox 6"/>
          <p:cNvSpPr txBox="1"/>
          <p:nvPr/>
        </p:nvSpPr>
        <p:spPr>
          <a:xfrm>
            <a:off x="3520401" y="4862338"/>
            <a:ext cx="4471736" cy="5829197"/>
          </a:xfrm>
          <a:prstGeom prst="rect">
            <a:avLst/>
          </a:prstGeom>
        </p:spPr>
        <p:txBody>
          <a:bodyPr lIns="0" tIns="0" rIns="0" bIns="0" rtlCol="0" anchor="t">
            <a:spAutoFit/>
          </a:bodyPr>
          <a:lstStyle/>
          <a:p>
            <a:pPr>
              <a:lnSpc>
                <a:spcPts val="5010"/>
              </a:lnSpc>
            </a:pPr>
            <a:endParaRPr/>
          </a:p>
          <a:p>
            <a:pPr marL="772724" lvl="1" indent="-386362">
              <a:lnSpc>
                <a:spcPts val="5010"/>
              </a:lnSpc>
              <a:buFont typeface="Arial"/>
              <a:buChar char="•"/>
            </a:pPr>
            <a:r>
              <a:rPr lang="en-US" sz="3579">
                <a:solidFill>
                  <a:srgbClr val="01539E"/>
                </a:solidFill>
                <a:latin typeface="HK Grotesk Bold"/>
              </a:rPr>
              <a:t>Age</a:t>
            </a:r>
          </a:p>
          <a:p>
            <a:pPr marL="772724" lvl="1" indent="-386362">
              <a:lnSpc>
                <a:spcPts val="5010"/>
              </a:lnSpc>
              <a:buFont typeface="Arial"/>
              <a:buChar char="•"/>
            </a:pPr>
            <a:r>
              <a:rPr lang="en-US" sz="3579">
                <a:solidFill>
                  <a:srgbClr val="01539E"/>
                </a:solidFill>
                <a:latin typeface="HK Grotesk Bold"/>
              </a:rPr>
              <a:t>Religion</a:t>
            </a:r>
          </a:p>
          <a:p>
            <a:pPr marL="772724" lvl="1" indent="-386362">
              <a:lnSpc>
                <a:spcPts val="5010"/>
              </a:lnSpc>
              <a:buFont typeface="Arial"/>
              <a:buChar char="•"/>
            </a:pPr>
            <a:r>
              <a:rPr lang="en-US" sz="3579">
                <a:solidFill>
                  <a:srgbClr val="01539E"/>
                </a:solidFill>
                <a:latin typeface="HK Grotesk Bold"/>
              </a:rPr>
              <a:t>Disability</a:t>
            </a:r>
          </a:p>
          <a:p>
            <a:pPr marL="772724" lvl="1" indent="-386362">
              <a:lnSpc>
                <a:spcPts val="5010"/>
              </a:lnSpc>
              <a:buFont typeface="Arial"/>
              <a:buChar char="•"/>
            </a:pPr>
            <a:r>
              <a:rPr lang="en-US" sz="3579">
                <a:solidFill>
                  <a:srgbClr val="01539E"/>
                </a:solidFill>
                <a:latin typeface="HK Grotesk Bold"/>
              </a:rPr>
              <a:t>Language</a:t>
            </a:r>
          </a:p>
          <a:p>
            <a:pPr marL="772724" lvl="1" indent="-386362">
              <a:lnSpc>
                <a:spcPts val="5010"/>
              </a:lnSpc>
              <a:buFont typeface="Arial"/>
              <a:buChar char="•"/>
            </a:pPr>
            <a:r>
              <a:rPr lang="en-US" sz="3579">
                <a:solidFill>
                  <a:srgbClr val="01539E"/>
                </a:solidFill>
                <a:latin typeface="HK Grotesk Bold"/>
              </a:rPr>
              <a:t>Political affiliation</a:t>
            </a:r>
          </a:p>
          <a:p>
            <a:pPr marL="772724" lvl="1" indent="-386362">
              <a:lnSpc>
                <a:spcPts val="5010"/>
              </a:lnSpc>
              <a:buFont typeface="Arial"/>
              <a:buChar char="•"/>
            </a:pPr>
            <a:r>
              <a:rPr lang="en-US" sz="3579">
                <a:solidFill>
                  <a:srgbClr val="01539E"/>
                </a:solidFill>
                <a:latin typeface="HK Grotesk Bold"/>
              </a:rPr>
              <a:t>Sexual orientation</a:t>
            </a:r>
          </a:p>
          <a:p>
            <a:pPr>
              <a:lnSpc>
                <a:spcPts val="5010"/>
              </a:lnSpc>
            </a:pPr>
            <a:endParaRPr lang="en-US" sz="3579">
              <a:solidFill>
                <a:srgbClr val="01539E"/>
              </a:solidFill>
              <a:latin typeface="HK Grotesk Bold"/>
            </a:endParaRPr>
          </a:p>
          <a:p>
            <a:pPr algn="l">
              <a:lnSpc>
                <a:spcPts val="6550"/>
              </a:lnSpc>
              <a:spcBef>
                <a:spcPct val="0"/>
              </a:spcBef>
            </a:pPr>
            <a:endParaRPr lang="en-US" sz="3579">
              <a:solidFill>
                <a:srgbClr val="01539E"/>
              </a:solidFill>
              <a:latin typeface="HK Grotesk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656518">
            <a:off x="404840" y="5863"/>
            <a:ext cx="16640120" cy="10275274"/>
          </a:xfrm>
          <a:custGeom>
            <a:avLst/>
            <a:gdLst/>
            <a:ahLst/>
            <a:cxnLst/>
            <a:rect l="l" t="t" r="r" b="b"/>
            <a:pathLst>
              <a:path w="16640120" h="10275274">
                <a:moveTo>
                  <a:pt x="0" y="0"/>
                </a:moveTo>
                <a:lnTo>
                  <a:pt x="16640120" y="0"/>
                </a:lnTo>
                <a:lnTo>
                  <a:pt x="16640120" y="10275274"/>
                </a:lnTo>
                <a:lnTo>
                  <a:pt x="0" y="10275274"/>
                </a:lnTo>
                <a:lnTo>
                  <a:pt x="0" y="0"/>
                </a:lnTo>
                <a:close/>
              </a:path>
            </a:pathLst>
          </a:custGeom>
          <a:blipFill>
            <a:blip r:embed="rId2"/>
            <a:stretch>
              <a:fillRect/>
            </a:stretch>
          </a:blipFill>
        </p:spPr>
      </p:sp>
      <p:sp>
        <p:nvSpPr>
          <p:cNvPr id="3" name="TextBox 3"/>
          <p:cNvSpPr txBox="1"/>
          <p:nvPr/>
        </p:nvSpPr>
        <p:spPr>
          <a:xfrm>
            <a:off x="2903968" y="2473429"/>
            <a:ext cx="12480063" cy="5886362"/>
          </a:xfrm>
          <a:prstGeom prst="rect">
            <a:avLst/>
          </a:prstGeom>
        </p:spPr>
        <p:txBody>
          <a:bodyPr lIns="0" tIns="0" rIns="0" bIns="0" rtlCol="0" anchor="t">
            <a:spAutoFit/>
          </a:bodyPr>
          <a:lstStyle/>
          <a:p>
            <a:pPr algn="ctr">
              <a:lnSpc>
                <a:spcPts val="7991"/>
              </a:lnSpc>
            </a:pPr>
            <a:r>
              <a:rPr lang="en-US" sz="6147" spc="-98">
                <a:solidFill>
                  <a:srgbClr val="01539E"/>
                </a:solidFill>
                <a:latin typeface="Lato 1 Bold"/>
              </a:rPr>
              <a:t>"A LENS, A PRISM, FOR SEEING THE WAY IN WHICH VARIOUS FORMS OF INEQUALITY OFTEN </a:t>
            </a:r>
          </a:p>
          <a:p>
            <a:pPr algn="ctr">
              <a:lnSpc>
                <a:spcPts val="7991"/>
              </a:lnSpc>
            </a:pPr>
            <a:r>
              <a:rPr lang="en-US" sz="6147" spc="-98">
                <a:solidFill>
                  <a:srgbClr val="01539E"/>
                </a:solidFill>
                <a:latin typeface="Lato 1 Bold"/>
              </a:rPr>
              <a:t>operate together and exacerbate each other"</a:t>
            </a:r>
          </a:p>
          <a:p>
            <a:pPr marL="0" lvl="0" indent="0" algn="ctr">
              <a:lnSpc>
                <a:spcPts val="6873"/>
              </a:lnSpc>
            </a:pPr>
            <a:endParaRPr lang="en-US" sz="6147" spc="-98">
              <a:solidFill>
                <a:srgbClr val="01539E"/>
              </a:solidFill>
              <a:latin typeface="Lato 1 Bold"/>
            </a:endParaRPr>
          </a:p>
        </p:txBody>
      </p:sp>
      <p:sp>
        <p:nvSpPr>
          <p:cNvPr id="4" name="TextBox 4"/>
          <p:cNvSpPr txBox="1"/>
          <p:nvPr/>
        </p:nvSpPr>
        <p:spPr>
          <a:xfrm>
            <a:off x="15503279" y="9752020"/>
            <a:ext cx="2479615" cy="306067"/>
          </a:xfrm>
          <a:prstGeom prst="rect">
            <a:avLst/>
          </a:prstGeom>
        </p:spPr>
        <p:txBody>
          <a:bodyPr lIns="0" tIns="0" rIns="0" bIns="0" rtlCol="0" anchor="t">
            <a:spAutoFit/>
          </a:bodyPr>
          <a:lstStyle/>
          <a:p>
            <a:pPr algn="l">
              <a:lnSpc>
                <a:spcPts val="2520"/>
              </a:lnSpc>
            </a:pPr>
            <a:r>
              <a:rPr lang="en-US" sz="1800" spc="-28">
                <a:solidFill>
                  <a:srgbClr val="000000"/>
                </a:solidFill>
                <a:latin typeface="IBM Plex Sans Condensed"/>
              </a:rPr>
              <a:t>(Kimberlé Crenshaw, 2020)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p:nvSpPr>
        <p:spPr>
          <a:xfrm>
            <a:off x="1803757" y="619125"/>
            <a:ext cx="6567121" cy="809625"/>
          </a:xfrm>
          <a:prstGeom prst="rect">
            <a:avLst/>
          </a:prstGeom>
        </p:spPr>
        <p:txBody>
          <a:bodyPr lIns="0" tIns="0" rIns="0" bIns="0" rtlCol="0" anchor="t">
            <a:spAutoFit/>
          </a:bodyPr>
          <a:lstStyle/>
          <a:p>
            <a:pPr marL="0" lvl="0" indent="0" algn="l">
              <a:lnSpc>
                <a:spcPts val="6370"/>
              </a:lnSpc>
              <a:spcBef>
                <a:spcPct val="0"/>
              </a:spcBef>
            </a:pPr>
            <a:r>
              <a:rPr lang="en-US" sz="5308">
                <a:solidFill>
                  <a:srgbClr val="01539E"/>
                </a:solidFill>
                <a:latin typeface="HK Grotesk Bold"/>
              </a:rPr>
              <a:t>Intersectionality</a:t>
            </a:r>
          </a:p>
        </p:txBody>
      </p:sp>
      <p:sp>
        <p:nvSpPr>
          <p:cNvPr id="3" name="TextBox 3"/>
          <p:cNvSpPr txBox="1"/>
          <p:nvPr/>
        </p:nvSpPr>
        <p:spPr>
          <a:xfrm>
            <a:off x="264153" y="1622120"/>
            <a:ext cx="10424962" cy="8146634"/>
          </a:xfrm>
          <a:prstGeom prst="rect">
            <a:avLst/>
          </a:prstGeom>
        </p:spPr>
        <p:txBody>
          <a:bodyPr lIns="0" tIns="0" rIns="0" bIns="0" rtlCol="0" anchor="t">
            <a:spAutoFit/>
          </a:bodyPr>
          <a:lstStyle/>
          <a:p>
            <a:pPr marL="587408" lvl="1" indent="-293704">
              <a:lnSpc>
                <a:spcPts val="3809"/>
              </a:lnSpc>
              <a:buFont typeface="Arial"/>
              <a:buChar char="•"/>
            </a:pPr>
            <a:r>
              <a:rPr lang="en-US" sz="2720" spc="-43">
                <a:solidFill>
                  <a:srgbClr val="01539E"/>
                </a:solidFill>
                <a:latin typeface="HK Grotesk Bold"/>
              </a:rPr>
              <a:t>Coined in 1989 by Kimberlé Crenshaw to explain the differences of Black women in the legal system compared with White women and men. </a:t>
            </a:r>
          </a:p>
          <a:p>
            <a:pPr>
              <a:lnSpc>
                <a:spcPts val="3809"/>
              </a:lnSpc>
            </a:pPr>
            <a:endParaRPr lang="en-US" sz="2720" spc="-43">
              <a:solidFill>
                <a:srgbClr val="01539E"/>
              </a:solidFill>
              <a:latin typeface="HK Grotesk Bold"/>
            </a:endParaRPr>
          </a:p>
          <a:p>
            <a:pPr marL="587408" lvl="1" indent="-293704">
              <a:lnSpc>
                <a:spcPts val="3809"/>
              </a:lnSpc>
              <a:buFont typeface="Arial"/>
              <a:buChar char="•"/>
            </a:pPr>
            <a:r>
              <a:rPr lang="en-US" sz="2720" spc="-43">
                <a:solidFill>
                  <a:srgbClr val="01539E"/>
                </a:solidFill>
                <a:latin typeface="HK Grotesk Bold"/>
              </a:rPr>
              <a:t>A lens for understanding how individuals experience the social environment. </a:t>
            </a:r>
          </a:p>
          <a:p>
            <a:pPr>
              <a:lnSpc>
                <a:spcPts val="3809"/>
              </a:lnSpc>
            </a:pPr>
            <a:endParaRPr lang="en-US" sz="2720" spc="-43">
              <a:solidFill>
                <a:srgbClr val="01539E"/>
              </a:solidFill>
              <a:latin typeface="HK Grotesk Bold"/>
            </a:endParaRPr>
          </a:p>
          <a:p>
            <a:pPr marL="587408" lvl="1" indent="-293704">
              <a:lnSpc>
                <a:spcPts val="3809"/>
              </a:lnSpc>
              <a:buFont typeface="Arial"/>
              <a:buChar char="•"/>
            </a:pPr>
            <a:r>
              <a:rPr lang="en-US" sz="2720" spc="-43">
                <a:solidFill>
                  <a:srgbClr val="01539E"/>
                </a:solidFill>
                <a:latin typeface="HK Grotesk Bold"/>
              </a:rPr>
              <a:t>Individuals are shaped by their intertwined social identities. Each identity has different levels of power and privilege in our society but the person is shaped by the totality of this power. </a:t>
            </a:r>
          </a:p>
          <a:p>
            <a:pPr>
              <a:lnSpc>
                <a:spcPts val="3809"/>
              </a:lnSpc>
            </a:pPr>
            <a:endParaRPr lang="en-US" sz="2720" spc="-43">
              <a:solidFill>
                <a:srgbClr val="01539E"/>
              </a:solidFill>
              <a:latin typeface="HK Grotesk Bold"/>
            </a:endParaRPr>
          </a:p>
          <a:p>
            <a:pPr marL="587408" lvl="1" indent="-293704">
              <a:lnSpc>
                <a:spcPts val="3809"/>
              </a:lnSpc>
              <a:buFont typeface="Arial"/>
              <a:buChar char="•"/>
            </a:pPr>
            <a:r>
              <a:rPr lang="en-US" sz="2720" spc="-43">
                <a:solidFill>
                  <a:srgbClr val="01539E"/>
                </a:solidFill>
                <a:latin typeface="HK Grotesk Bold"/>
              </a:rPr>
              <a:t>The interdependence of your identity interacts with systems and structures of power.</a:t>
            </a:r>
          </a:p>
          <a:p>
            <a:pPr>
              <a:lnSpc>
                <a:spcPts val="3809"/>
              </a:lnSpc>
            </a:pPr>
            <a:r>
              <a:rPr lang="en-US" sz="2720" spc="-43">
                <a:solidFill>
                  <a:srgbClr val="01539E"/>
                </a:solidFill>
                <a:latin typeface="HK Grotesk Bold"/>
              </a:rPr>
              <a:t> </a:t>
            </a:r>
          </a:p>
          <a:p>
            <a:pPr marL="587408" lvl="1" indent="-293704">
              <a:lnSpc>
                <a:spcPts val="3809"/>
              </a:lnSpc>
              <a:buFont typeface="Arial"/>
              <a:buChar char="•"/>
            </a:pPr>
            <a:r>
              <a:rPr lang="en-US" sz="2720" spc="-40">
                <a:solidFill>
                  <a:srgbClr val="01539E"/>
                </a:solidFill>
                <a:latin typeface="HK Grotesk Bold"/>
              </a:rPr>
              <a:t>These systems and structures of power help to create and perpetuate oppression of marginalized groups. </a:t>
            </a:r>
          </a:p>
          <a:p>
            <a:pPr marL="0" lvl="0" indent="0" algn="l">
              <a:lnSpc>
                <a:spcPts val="3809"/>
              </a:lnSpc>
              <a:spcBef>
                <a:spcPct val="0"/>
              </a:spcBef>
            </a:pPr>
            <a:endParaRPr lang="en-US" sz="2720" spc="-40">
              <a:solidFill>
                <a:srgbClr val="01539E"/>
              </a:solidFill>
              <a:latin typeface="HK Grotesk Bold"/>
            </a:endParaRPr>
          </a:p>
        </p:txBody>
      </p:sp>
      <p:sp>
        <p:nvSpPr>
          <p:cNvPr id="4" name="Freeform 4"/>
          <p:cNvSpPr/>
          <p:nvPr/>
        </p:nvSpPr>
        <p:spPr>
          <a:xfrm>
            <a:off x="11025813" y="2189724"/>
            <a:ext cx="7068576" cy="7068576"/>
          </a:xfrm>
          <a:custGeom>
            <a:avLst/>
            <a:gdLst/>
            <a:ahLst/>
            <a:cxnLst/>
            <a:rect l="l" t="t" r="r" b="b"/>
            <a:pathLst>
              <a:path w="7068576" h="7068576">
                <a:moveTo>
                  <a:pt x="0" y="0"/>
                </a:moveTo>
                <a:lnTo>
                  <a:pt x="7068576" y="0"/>
                </a:lnTo>
                <a:lnTo>
                  <a:pt x="7068576" y="7068576"/>
                </a:lnTo>
                <a:lnTo>
                  <a:pt x="0" y="70685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3782353" y="168517"/>
            <a:ext cx="10758889" cy="9914370"/>
            <a:chOff x="0" y="0"/>
            <a:chExt cx="2269918" cy="2091741"/>
          </a:xfrm>
        </p:grpSpPr>
        <p:sp>
          <p:nvSpPr>
            <p:cNvPr id="3" name="Freeform 3"/>
            <p:cNvSpPr/>
            <p:nvPr/>
          </p:nvSpPr>
          <p:spPr>
            <a:xfrm>
              <a:off x="0" y="0"/>
              <a:ext cx="2269918" cy="2091741"/>
            </a:xfrm>
            <a:custGeom>
              <a:avLst/>
              <a:gdLst/>
              <a:ahLst/>
              <a:cxnLst/>
              <a:rect l="l" t="t" r="r" b="b"/>
              <a:pathLst>
                <a:path w="2269918" h="2091741">
                  <a:moveTo>
                    <a:pt x="0" y="0"/>
                  </a:moveTo>
                  <a:lnTo>
                    <a:pt x="0" y="2091741"/>
                  </a:lnTo>
                  <a:lnTo>
                    <a:pt x="2269918" y="2091741"/>
                  </a:lnTo>
                  <a:lnTo>
                    <a:pt x="2269918" y="0"/>
                  </a:lnTo>
                  <a:lnTo>
                    <a:pt x="0" y="0"/>
                  </a:lnTo>
                  <a:close/>
                  <a:moveTo>
                    <a:pt x="2208958" y="2030781"/>
                  </a:moveTo>
                  <a:lnTo>
                    <a:pt x="59690" y="2030781"/>
                  </a:lnTo>
                  <a:lnTo>
                    <a:pt x="59690" y="59690"/>
                  </a:lnTo>
                  <a:lnTo>
                    <a:pt x="2208958" y="59690"/>
                  </a:lnTo>
                  <a:lnTo>
                    <a:pt x="2208958" y="2030781"/>
                  </a:lnTo>
                  <a:close/>
                </a:path>
              </a:pathLst>
            </a:custGeom>
            <a:solidFill>
              <a:srgbClr val="94B6F8"/>
            </a:solidFill>
          </p:spPr>
        </p:sp>
      </p:grpSp>
      <p:sp>
        <p:nvSpPr>
          <p:cNvPr id="4" name="Freeform 4"/>
          <p:cNvSpPr/>
          <p:nvPr/>
        </p:nvSpPr>
        <p:spPr>
          <a:xfrm>
            <a:off x="4087473" y="514350"/>
            <a:ext cx="10113054" cy="9258300"/>
          </a:xfrm>
          <a:custGeom>
            <a:avLst/>
            <a:gdLst/>
            <a:ahLst/>
            <a:cxnLst/>
            <a:rect l="l" t="t" r="r" b="b"/>
            <a:pathLst>
              <a:path w="10113054" h="9258300">
                <a:moveTo>
                  <a:pt x="0" y="0"/>
                </a:moveTo>
                <a:lnTo>
                  <a:pt x="10113054" y="0"/>
                </a:lnTo>
                <a:lnTo>
                  <a:pt x="10113054" y="9258300"/>
                </a:lnTo>
                <a:lnTo>
                  <a:pt x="0" y="9258300"/>
                </a:lnTo>
                <a:lnTo>
                  <a:pt x="0" y="0"/>
                </a:lnTo>
                <a:close/>
              </a:path>
            </a:pathLst>
          </a:custGeom>
          <a:blipFill>
            <a:blip r:embed="rId2"/>
            <a:stretch>
              <a:fillRect l="-1184"/>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2161156" y="1215651"/>
            <a:ext cx="13965687" cy="785569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TotalTime>
  <Words>1625</Words>
  <Application>Microsoft Macintosh PowerPoint</Application>
  <PresentationFormat>Custom</PresentationFormat>
  <Paragraphs>181</Paragraphs>
  <Slides>32</Slides>
  <Notes>3</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Calibri</vt:lpstr>
      <vt:lpstr>HK Grotesk Bold</vt:lpstr>
      <vt:lpstr>Lato 2</vt:lpstr>
      <vt:lpstr>Arial</vt:lpstr>
      <vt:lpstr>HK Grotesk Light</vt:lpstr>
      <vt:lpstr>HK Grotesk</vt:lpstr>
      <vt:lpstr>Lato 1 Bold</vt:lpstr>
      <vt:lpstr>Lato 1 Heavy</vt:lpstr>
      <vt:lpstr>IBM Plex Sans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Experience Navigating Race, Disability, and Culture</dc:title>
  <cp:lastModifiedBy>Microsoft Office User</cp:lastModifiedBy>
  <cp:revision>2</cp:revision>
  <dcterms:created xsi:type="dcterms:W3CDTF">2006-08-16T00:00:00Z</dcterms:created>
  <dcterms:modified xsi:type="dcterms:W3CDTF">2023-08-21T21:06:48Z</dcterms:modified>
  <dc:identifier>DAFsBRNJ4_w</dc:identifier>
</cp:coreProperties>
</file>