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6"/>
    <p:restoredTop sz="95781"/>
  </p:normalViewPr>
  <p:slideViewPr>
    <p:cSldViewPr snapToGrid="0" snapToObjects="1">
      <p:cViewPr varScale="1">
        <p:scale>
          <a:sx n="93" d="100"/>
          <a:sy n="93" d="100"/>
        </p:scale>
        <p:origin x="208"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8/18/23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5106750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124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2940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6778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8/18/23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017413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1303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686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285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3100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8/18/23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345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8/18/23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438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8/18/23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52219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8E87-086D-7740-AB86-93BA5B9BBF2C}"/>
              </a:ext>
            </a:extLst>
          </p:cNvPr>
          <p:cNvSpPr>
            <a:spLocks noGrp="1"/>
          </p:cNvSpPr>
          <p:nvPr>
            <p:ph type="ctrTitle"/>
          </p:nvPr>
        </p:nvSpPr>
        <p:spPr/>
        <p:txBody>
          <a:bodyPr>
            <a:noAutofit/>
          </a:bodyPr>
          <a:lstStyle/>
          <a:p>
            <a:r>
              <a:rPr lang="en-US" sz="4000" dirty="0">
                <a:effectLst/>
              </a:rPr>
              <a:t>Special Education Behavior Supports, Policies and Practices in Tennessee Schools: Issues and Solutions</a:t>
            </a:r>
            <a:endParaRPr lang="en-US" sz="4000" dirty="0"/>
          </a:p>
        </p:txBody>
      </p:sp>
      <p:sp>
        <p:nvSpPr>
          <p:cNvPr id="3" name="Subtitle 2">
            <a:extLst>
              <a:ext uri="{FF2B5EF4-FFF2-40B4-BE49-F238E27FC236}">
                <a16:creationId xmlns:a16="http://schemas.microsoft.com/office/drawing/2014/main" id="{3B9AB137-7352-2C42-8794-C9F81C5450D8}"/>
              </a:ext>
            </a:extLst>
          </p:cNvPr>
          <p:cNvSpPr>
            <a:spLocks noGrp="1"/>
          </p:cNvSpPr>
          <p:nvPr>
            <p:ph type="subTitle" idx="1"/>
          </p:nvPr>
        </p:nvSpPr>
        <p:spPr/>
        <p:txBody>
          <a:bodyPr>
            <a:normAutofit fontScale="70000" lnSpcReduction="20000"/>
          </a:bodyPr>
          <a:lstStyle/>
          <a:p>
            <a:endParaRPr lang="en-US" dirty="0"/>
          </a:p>
          <a:p>
            <a:r>
              <a:rPr lang="en-US" dirty="0"/>
              <a:t>TN Disability Coalition</a:t>
            </a:r>
          </a:p>
          <a:p>
            <a:r>
              <a:rPr lang="en-US" dirty="0"/>
              <a:t>8/25/23</a:t>
            </a:r>
          </a:p>
          <a:p>
            <a:r>
              <a:rPr lang="en-US" dirty="0"/>
              <a:t>”Pending”</a:t>
            </a:r>
          </a:p>
        </p:txBody>
      </p:sp>
    </p:spTree>
    <p:extLst>
      <p:ext uri="{BB962C8B-B14F-4D97-AF65-F5344CB8AC3E}">
        <p14:creationId xmlns:p14="http://schemas.microsoft.com/office/powerpoint/2010/main" val="64321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C729C-EB2B-CE41-A23A-A281344E2FAA}"/>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(1)</a:t>
            </a:r>
          </a:p>
        </p:txBody>
      </p:sp>
      <p:sp>
        <p:nvSpPr>
          <p:cNvPr id="3" name="Content Placeholder 2">
            <a:extLst>
              <a:ext uri="{FF2B5EF4-FFF2-40B4-BE49-F238E27FC236}">
                <a16:creationId xmlns:a16="http://schemas.microsoft.com/office/drawing/2014/main" id="{AB014811-107B-8041-A443-CCDEC7A9230B}"/>
              </a:ext>
            </a:extLst>
          </p:cNvPr>
          <p:cNvSpPr>
            <a:spLocks noGrp="1"/>
          </p:cNvSpPr>
          <p:nvPr>
            <p:ph idx="1"/>
          </p:nvPr>
        </p:nvSpPr>
        <p:spPr>
          <a:xfrm>
            <a:off x="1371600" y="2355275"/>
            <a:ext cx="9601200" cy="3581400"/>
          </a:xfrm>
        </p:spPr>
        <p:txBody>
          <a:bodyPr/>
          <a:lstStyle/>
          <a:p>
            <a:r>
              <a:rPr lang="en-US" b="1" dirty="0"/>
              <a:t>Long title: </a:t>
            </a:r>
            <a:r>
              <a:rPr lang="en-US" dirty="0"/>
              <a:t>Gen Ed and SPED teachers are excessively underprepared and under-resourced to work with students with behavior needs</a:t>
            </a:r>
          </a:p>
          <a:p>
            <a:r>
              <a:rPr lang="en-US" dirty="0"/>
              <a:t>There are many reasons</a:t>
            </a:r>
          </a:p>
        </p:txBody>
      </p:sp>
    </p:spTree>
    <p:extLst>
      <p:ext uri="{BB962C8B-B14F-4D97-AF65-F5344CB8AC3E}">
        <p14:creationId xmlns:p14="http://schemas.microsoft.com/office/powerpoint/2010/main" val="403422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0DE41-3CEB-EE44-B0C3-3EE2E132C8AE}"/>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(2)</a:t>
            </a:r>
          </a:p>
        </p:txBody>
      </p:sp>
      <p:sp>
        <p:nvSpPr>
          <p:cNvPr id="3" name="Content Placeholder 2">
            <a:extLst>
              <a:ext uri="{FF2B5EF4-FFF2-40B4-BE49-F238E27FC236}">
                <a16:creationId xmlns:a16="http://schemas.microsoft.com/office/drawing/2014/main" id="{3FD59820-B08A-9444-A7D6-2C97F7DBEE66}"/>
              </a:ext>
            </a:extLst>
          </p:cNvPr>
          <p:cNvSpPr>
            <a:spLocks noGrp="1"/>
          </p:cNvSpPr>
          <p:nvPr>
            <p:ph idx="1"/>
          </p:nvPr>
        </p:nvSpPr>
        <p:spPr>
          <a:xfrm>
            <a:off x="1371600" y="2355275"/>
            <a:ext cx="9601200" cy="3581400"/>
          </a:xfrm>
        </p:spPr>
        <p:txBody>
          <a:bodyPr/>
          <a:lstStyle/>
          <a:p>
            <a:r>
              <a:rPr lang="en-US" dirty="0"/>
              <a:t>67% of kids with disabilities receive 80% or more of their education in a gen </a:t>
            </a:r>
            <a:r>
              <a:rPr lang="en-US" dirty="0" err="1"/>
              <a:t>ed</a:t>
            </a:r>
            <a:r>
              <a:rPr lang="en-US" dirty="0"/>
              <a:t> setting</a:t>
            </a:r>
          </a:p>
          <a:p>
            <a:pPr lvl="1"/>
            <a:r>
              <a:rPr lang="en-US" dirty="0"/>
              <a:t>72.9% in Tennessee</a:t>
            </a:r>
          </a:p>
          <a:p>
            <a:r>
              <a:rPr lang="en-US" dirty="0"/>
              <a:t>Generally, inclusion is a good thing for most students with disabilities</a:t>
            </a:r>
          </a:p>
          <a:p>
            <a:pPr lvl="1"/>
            <a:r>
              <a:rPr lang="en-US" dirty="0"/>
              <a:t>Lots and lots of research bares this out</a:t>
            </a:r>
          </a:p>
          <a:p>
            <a:pPr lvl="1"/>
            <a:r>
              <a:rPr lang="en-US" dirty="0"/>
              <a:t>The research also shows that generally, inclusion is not a good thing for students with behavior needs</a:t>
            </a:r>
          </a:p>
        </p:txBody>
      </p:sp>
    </p:spTree>
    <p:extLst>
      <p:ext uri="{BB962C8B-B14F-4D97-AF65-F5344CB8AC3E}">
        <p14:creationId xmlns:p14="http://schemas.microsoft.com/office/powerpoint/2010/main" val="224820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6868-2525-E84E-A49E-D9DF1006ABBF}"/>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(3)</a:t>
            </a:r>
          </a:p>
        </p:txBody>
      </p:sp>
      <p:sp>
        <p:nvSpPr>
          <p:cNvPr id="3" name="Content Placeholder 2">
            <a:extLst>
              <a:ext uri="{FF2B5EF4-FFF2-40B4-BE49-F238E27FC236}">
                <a16:creationId xmlns:a16="http://schemas.microsoft.com/office/drawing/2014/main" id="{E629EAC1-B498-0B4E-9C5D-AA7D34C474B6}"/>
              </a:ext>
            </a:extLst>
          </p:cNvPr>
          <p:cNvSpPr>
            <a:spLocks noGrp="1"/>
          </p:cNvSpPr>
          <p:nvPr>
            <p:ph idx="1"/>
          </p:nvPr>
        </p:nvSpPr>
        <p:spPr>
          <a:xfrm>
            <a:off x="1371600" y="2355275"/>
            <a:ext cx="9601200" cy="3581400"/>
          </a:xfrm>
        </p:spPr>
        <p:txBody>
          <a:bodyPr/>
          <a:lstStyle/>
          <a:p>
            <a:r>
              <a:rPr lang="en-US" dirty="0"/>
              <a:t>Why?</a:t>
            </a:r>
          </a:p>
          <a:p>
            <a:pPr lvl="1"/>
            <a:r>
              <a:rPr lang="en-US" dirty="0"/>
              <a:t>Teachers don’t </a:t>
            </a:r>
            <a:r>
              <a:rPr lang="en-US" i="1" dirty="0"/>
              <a:t>feel</a:t>
            </a:r>
            <a:r>
              <a:rPr lang="en-US" dirty="0"/>
              <a:t> like they’re prepared to work with students with behavior needs</a:t>
            </a:r>
          </a:p>
          <a:p>
            <a:pPr lvl="1"/>
            <a:r>
              <a:rPr lang="en-US" dirty="0"/>
              <a:t>Research shows:</a:t>
            </a:r>
          </a:p>
          <a:p>
            <a:pPr lvl="2"/>
            <a:r>
              <a:rPr lang="en-US" dirty="0"/>
              <a:t>Teachers are less accepting/more likely to disapprove of inclusion (EBD)</a:t>
            </a:r>
          </a:p>
          <a:p>
            <a:pPr lvl="2"/>
            <a:r>
              <a:rPr lang="en-US" dirty="0"/>
              <a:t>They don’t like them</a:t>
            </a:r>
          </a:p>
          <a:p>
            <a:pPr lvl="2"/>
            <a:r>
              <a:rPr lang="en-US" dirty="0"/>
              <a:t>They say they don’t feel prepared to work with them</a:t>
            </a:r>
          </a:p>
          <a:p>
            <a:pPr lvl="2"/>
            <a:r>
              <a:rPr lang="en-US" dirty="0"/>
              <a:t>They characterize them, first and foremost, as “disruptive” and “challenging”</a:t>
            </a:r>
          </a:p>
        </p:txBody>
      </p:sp>
    </p:spTree>
    <p:extLst>
      <p:ext uri="{BB962C8B-B14F-4D97-AF65-F5344CB8AC3E}">
        <p14:creationId xmlns:p14="http://schemas.microsoft.com/office/powerpoint/2010/main" val="2315893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4D4E-5E39-EC43-A340-C58341E713C0}"/>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(4)</a:t>
            </a:r>
          </a:p>
        </p:txBody>
      </p:sp>
      <p:sp>
        <p:nvSpPr>
          <p:cNvPr id="3" name="Content Placeholder 2">
            <a:extLst>
              <a:ext uri="{FF2B5EF4-FFF2-40B4-BE49-F238E27FC236}">
                <a16:creationId xmlns:a16="http://schemas.microsoft.com/office/drawing/2014/main" id="{D82F9AA5-793C-524F-9FFF-2D13272BFA5B}"/>
              </a:ext>
            </a:extLst>
          </p:cNvPr>
          <p:cNvSpPr>
            <a:spLocks noGrp="1"/>
          </p:cNvSpPr>
          <p:nvPr>
            <p:ph idx="1"/>
          </p:nvPr>
        </p:nvSpPr>
        <p:spPr>
          <a:xfrm>
            <a:off x="1371600" y="2355275"/>
            <a:ext cx="9601200" cy="3581400"/>
          </a:xfrm>
        </p:spPr>
        <p:txBody>
          <a:bodyPr/>
          <a:lstStyle/>
          <a:p>
            <a:r>
              <a:rPr lang="en-US" dirty="0"/>
              <a:t>This is also true in Tennessee:</a:t>
            </a:r>
          </a:p>
          <a:p>
            <a:pPr lvl="1"/>
            <a:r>
              <a:rPr lang="en-US" dirty="0">
                <a:effectLst/>
              </a:rPr>
              <a:t>35% said that they knew how to support students’ behavioral success (ex. implement a behavior plan)</a:t>
            </a:r>
          </a:p>
          <a:p>
            <a:pPr lvl="1"/>
            <a:r>
              <a:rPr lang="en-US" dirty="0">
                <a:effectLst/>
              </a:rPr>
              <a:t>57% said that classroom disruptions from students with disabilities were a major problem </a:t>
            </a:r>
          </a:p>
          <a:p>
            <a:pPr lvl="1"/>
            <a:r>
              <a:rPr lang="en-US" dirty="0">
                <a:effectLst/>
              </a:rPr>
              <a:t>39% said they lacked support personnel to work with students with disabilities in their classrooms </a:t>
            </a:r>
          </a:p>
          <a:p>
            <a:pPr lvl="1"/>
            <a:r>
              <a:rPr lang="en-US" dirty="0">
                <a:effectLst/>
              </a:rPr>
              <a:t>Is this data good?</a:t>
            </a:r>
            <a:endParaRPr lang="en-US" dirty="0"/>
          </a:p>
        </p:txBody>
      </p:sp>
    </p:spTree>
    <p:extLst>
      <p:ext uri="{BB962C8B-B14F-4D97-AF65-F5344CB8AC3E}">
        <p14:creationId xmlns:p14="http://schemas.microsoft.com/office/powerpoint/2010/main" val="818648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DB19-F386-F84A-B74D-651BE3A3E212}"/>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(5)</a:t>
            </a:r>
          </a:p>
        </p:txBody>
      </p:sp>
      <p:sp>
        <p:nvSpPr>
          <p:cNvPr id="3" name="Content Placeholder 2">
            <a:extLst>
              <a:ext uri="{FF2B5EF4-FFF2-40B4-BE49-F238E27FC236}">
                <a16:creationId xmlns:a16="http://schemas.microsoft.com/office/drawing/2014/main" id="{58DC5D5A-6907-7D46-9011-400200ECB6F0}"/>
              </a:ext>
            </a:extLst>
          </p:cNvPr>
          <p:cNvSpPr>
            <a:spLocks noGrp="1"/>
          </p:cNvSpPr>
          <p:nvPr>
            <p:ph idx="1"/>
          </p:nvPr>
        </p:nvSpPr>
        <p:spPr>
          <a:xfrm>
            <a:off x="1371600" y="2355275"/>
            <a:ext cx="9601200" cy="3581400"/>
          </a:xfrm>
        </p:spPr>
        <p:txBody>
          <a:bodyPr/>
          <a:lstStyle/>
          <a:p>
            <a:r>
              <a:rPr lang="en-US" dirty="0"/>
              <a:t>Research also shows that when teachers feel unprepared to work with students with behavior needs, they do poorer</a:t>
            </a:r>
          </a:p>
          <a:p>
            <a:pPr lvl="1"/>
            <a:r>
              <a:rPr lang="en-US" dirty="0"/>
              <a:t>Less likely to persevere</a:t>
            </a:r>
          </a:p>
          <a:p>
            <a:pPr lvl="1"/>
            <a:r>
              <a:rPr lang="en-US" dirty="0"/>
              <a:t>Less likely to try multiple interventions</a:t>
            </a:r>
          </a:p>
          <a:p>
            <a:pPr lvl="1"/>
            <a:r>
              <a:rPr lang="en-US" dirty="0"/>
              <a:t>Less likely to implement with fidelity</a:t>
            </a:r>
          </a:p>
          <a:p>
            <a:pPr lvl="1"/>
            <a:r>
              <a:rPr lang="en-US" dirty="0"/>
              <a:t>More likely to abandon interventions</a:t>
            </a:r>
          </a:p>
        </p:txBody>
      </p:sp>
    </p:spTree>
    <p:extLst>
      <p:ext uri="{BB962C8B-B14F-4D97-AF65-F5344CB8AC3E}">
        <p14:creationId xmlns:p14="http://schemas.microsoft.com/office/powerpoint/2010/main" val="4027014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2199A-F9FD-9B49-B944-5F504ADB1F61}"/>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(6)</a:t>
            </a:r>
          </a:p>
        </p:txBody>
      </p:sp>
      <p:sp>
        <p:nvSpPr>
          <p:cNvPr id="3" name="Content Placeholder 2">
            <a:extLst>
              <a:ext uri="{FF2B5EF4-FFF2-40B4-BE49-F238E27FC236}">
                <a16:creationId xmlns:a16="http://schemas.microsoft.com/office/drawing/2014/main" id="{65B53A8A-2200-9144-A0CB-AE6B909E8C9E}"/>
              </a:ext>
            </a:extLst>
          </p:cNvPr>
          <p:cNvSpPr>
            <a:spLocks noGrp="1"/>
          </p:cNvSpPr>
          <p:nvPr>
            <p:ph idx="1"/>
          </p:nvPr>
        </p:nvSpPr>
        <p:spPr>
          <a:xfrm>
            <a:off x="1371600" y="2355275"/>
            <a:ext cx="9601200" cy="3581400"/>
          </a:xfrm>
        </p:spPr>
        <p:txBody>
          <a:bodyPr/>
          <a:lstStyle/>
          <a:p>
            <a:r>
              <a:rPr lang="en-US" dirty="0"/>
              <a:t>They also feel under-resourced:</a:t>
            </a:r>
          </a:p>
          <a:p>
            <a:pPr lvl="1"/>
            <a:r>
              <a:rPr lang="en-US" dirty="0">
                <a:effectLst/>
              </a:rPr>
              <a:t>33% of general education teachers say that they do not have the appropriate curricular materials necessary to meet the needs of students with mild or moderate disabilities </a:t>
            </a:r>
          </a:p>
          <a:p>
            <a:pPr lvl="1"/>
            <a:r>
              <a:rPr lang="en-US" dirty="0">
                <a:effectLst/>
              </a:rPr>
              <a:t>43% of Tennessee teachers said that their access to resources was inadequate </a:t>
            </a:r>
            <a:endParaRPr lang="en-US" dirty="0"/>
          </a:p>
        </p:txBody>
      </p:sp>
    </p:spTree>
    <p:extLst>
      <p:ext uri="{BB962C8B-B14F-4D97-AF65-F5344CB8AC3E}">
        <p14:creationId xmlns:p14="http://schemas.microsoft.com/office/powerpoint/2010/main" val="445790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3AB8E-17FC-5949-A2DA-79439EDCEF1F}"/>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(7)</a:t>
            </a:r>
          </a:p>
        </p:txBody>
      </p:sp>
      <p:sp>
        <p:nvSpPr>
          <p:cNvPr id="3" name="Content Placeholder 2">
            <a:extLst>
              <a:ext uri="{FF2B5EF4-FFF2-40B4-BE49-F238E27FC236}">
                <a16:creationId xmlns:a16="http://schemas.microsoft.com/office/drawing/2014/main" id="{9A312543-4FC4-3745-ADC6-3EF95B0A1820}"/>
              </a:ext>
            </a:extLst>
          </p:cNvPr>
          <p:cNvSpPr>
            <a:spLocks noGrp="1"/>
          </p:cNvSpPr>
          <p:nvPr>
            <p:ph idx="1"/>
          </p:nvPr>
        </p:nvSpPr>
        <p:spPr>
          <a:xfrm>
            <a:off x="1371600" y="2369130"/>
            <a:ext cx="9601200" cy="3581400"/>
          </a:xfrm>
        </p:spPr>
        <p:txBody>
          <a:bodyPr>
            <a:normAutofit/>
          </a:bodyPr>
          <a:lstStyle/>
          <a:p>
            <a:r>
              <a:rPr lang="en-US" dirty="0"/>
              <a:t>Why do they feel this way? They are actually unprepared</a:t>
            </a:r>
          </a:p>
          <a:p>
            <a:pPr lvl="1"/>
            <a:r>
              <a:rPr lang="en-US" dirty="0"/>
              <a:t>Of the top 10 largest EPP in the state, 9 listed their courses – 8 for </a:t>
            </a:r>
            <a:r>
              <a:rPr lang="en-US" dirty="0" err="1"/>
              <a:t>elem</a:t>
            </a:r>
            <a:r>
              <a:rPr lang="en-US" dirty="0"/>
              <a:t> </a:t>
            </a:r>
            <a:r>
              <a:rPr lang="en-US" dirty="0" err="1"/>
              <a:t>ed</a:t>
            </a:r>
            <a:r>
              <a:rPr lang="en-US" dirty="0"/>
              <a:t> and 1 for MS </a:t>
            </a:r>
            <a:r>
              <a:rPr lang="en-US" dirty="0" err="1"/>
              <a:t>ed</a:t>
            </a:r>
            <a:endParaRPr lang="en-US" dirty="0"/>
          </a:p>
          <a:p>
            <a:pPr lvl="2"/>
            <a:r>
              <a:rPr lang="en-US" dirty="0"/>
              <a:t>3 required more than 2 courses</a:t>
            </a:r>
          </a:p>
          <a:p>
            <a:pPr lvl="2"/>
            <a:r>
              <a:rPr lang="en-US" dirty="0"/>
              <a:t>6 required 2 or less</a:t>
            </a:r>
          </a:p>
          <a:p>
            <a:pPr lvl="2"/>
            <a:r>
              <a:rPr lang="en-US" dirty="0"/>
              <a:t>Way to go U of Memphis</a:t>
            </a:r>
          </a:p>
          <a:p>
            <a:pPr lvl="2"/>
            <a:r>
              <a:rPr lang="en-US" dirty="0"/>
              <a:t>Only 2 programs offered a behavior-specific SPED course (including Memphis)</a:t>
            </a:r>
          </a:p>
          <a:p>
            <a:r>
              <a:rPr lang="en-US" dirty="0"/>
              <a:t>Why so few?</a:t>
            </a:r>
          </a:p>
          <a:p>
            <a:pPr lvl="1"/>
            <a:r>
              <a:rPr lang="en-US" dirty="0"/>
              <a:t>Nobody makes them do otherwise, especially in the context of behavior</a:t>
            </a:r>
          </a:p>
        </p:txBody>
      </p:sp>
    </p:spTree>
    <p:extLst>
      <p:ext uri="{BB962C8B-B14F-4D97-AF65-F5344CB8AC3E}">
        <p14:creationId xmlns:p14="http://schemas.microsoft.com/office/powerpoint/2010/main" val="2072331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6A806-B3E0-E147-AEC6-D64F0277D12F}"/>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(8)</a:t>
            </a:r>
          </a:p>
        </p:txBody>
      </p:sp>
      <p:sp>
        <p:nvSpPr>
          <p:cNvPr id="3" name="Content Placeholder 2">
            <a:extLst>
              <a:ext uri="{FF2B5EF4-FFF2-40B4-BE49-F238E27FC236}">
                <a16:creationId xmlns:a16="http://schemas.microsoft.com/office/drawing/2014/main" id="{28540A35-9AA0-E540-BEA2-E0AB039A1034}"/>
              </a:ext>
            </a:extLst>
          </p:cNvPr>
          <p:cNvSpPr>
            <a:spLocks noGrp="1"/>
          </p:cNvSpPr>
          <p:nvPr>
            <p:ph idx="1"/>
          </p:nvPr>
        </p:nvSpPr>
        <p:spPr>
          <a:xfrm>
            <a:off x="1371600" y="2369130"/>
            <a:ext cx="9601200" cy="3581400"/>
          </a:xfrm>
        </p:spPr>
        <p:txBody>
          <a:bodyPr>
            <a:normAutofit/>
          </a:bodyPr>
          <a:lstStyle/>
          <a:p>
            <a:r>
              <a:rPr lang="en-US" dirty="0"/>
              <a:t>But what about SPED teachers? It’s not a prep issue, it’s a resource issue</a:t>
            </a:r>
          </a:p>
          <a:p>
            <a:pPr lvl="1"/>
            <a:r>
              <a:rPr lang="en-US" dirty="0">
                <a:effectLst/>
              </a:rPr>
              <a:t>79% of special education teachers reported that they had insufficient or no time to plan lessons</a:t>
            </a:r>
          </a:p>
          <a:p>
            <a:pPr lvl="1"/>
            <a:r>
              <a:rPr lang="en-US" dirty="0">
                <a:effectLst/>
              </a:rPr>
              <a:t>86% said they had no or insufficient time to plan with partners (like related services professionals, paraprofessionals, etc.)</a:t>
            </a:r>
          </a:p>
          <a:p>
            <a:pPr lvl="1"/>
            <a:r>
              <a:rPr lang="en-US" dirty="0">
                <a:effectLst/>
              </a:rPr>
              <a:t>89% said they had no or insufficient time to plan with IEP team members (like general education teachers, administrators, family members, etc.). </a:t>
            </a:r>
          </a:p>
          <a:p>
            <a:pPr lvl="2"/>
            <a:r>
              <a:rPr lang="en-US" dirty="0">
                <a:effectLst/>
              </a:rPr>
              <a:t>Thus, only 8% of special education teachers surveyed perceived general education teachers as “well-prepared” to help students meet their IEP goals. </a:t>
            </a:r>
            <a:endParaRPr lang="en-US" dirty="0"/>
          </a:p>
        </p:txBody>
      </p:sp>
    </p:spTree>
    <p:extLst>
      <p:ext uri="{BB962C8B-B14F-4D97-AF65-F5344CB8AC3E}">
        <p14:creationId xmlns:p14="http://schemas.microsoft.com/office/powerpoint/2010/main" val="1781260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E0BED-9D8F-8242-A983-AA64B1A0F41D}"/>
              </a:ext>
            </a:extLst>
          </p:cNvPr>
          <p:cNvSpPr>
            <a:spLocks noGrp="1"/>
          </p:cNvSpPr>
          <p:nvPr>
            <p:ph type="title"/>
          </p:nvPr>
        </p:nvSpPr>
        <p:spPr/>
        <p:txBody>
          <a:bodyPr>
            <a:normAutofit fontScale="90000"/>
          </a:bodyPr>
          <a:lstStyle/>
          <a:p>
            <a:r>
              <a:rPr lang="en-US" b="1" dirty="0"/>
              <a:t>Root Cause #2 </a:t>
            </a:r>
            <a:r>
              <a:rPr lang="en-US" dirty="0"/>
              <a:t>– Gen Ed and SPED teachers don’t work well with kids with behavior needs (9)</a:t>
            </a:r>
          </a:p>
        </p:txBody>
      </p:sp>
      <p:sp>
        <p:nvSpPr>
          <p:cNvPr id="3" name="Content Placeholder 2">
            <a:extLst>
              <a:ext uri="{FF2B5EF4-FFF2-40B4-BE49-F238E27FC236}">
                <a16:creationId xmlns:a16="http://schemas.microsoft.com/office/drawing/2014/main" id="{E7125EC9-AEA6-E04A-A381-134E5996BAF3}"/>
              </a:ext>
            </a:extLst>
          </p:cNvPr>
          <p:cNvSpPr>
            <a:spLocks noGrp="1"/>
          </p:cNvSpPr>
          <p:nvPr>
            <p:ph idx="1"/>
          </p:nvPr>
        </p:nvSpPr>
        <p:spPr>
          <a:xfrm>
            <a:off x="1141413" y="2736274"/>
            <a:ext cx="9905998" cy="3387437"/>
          </a:xfrm>
        </p:spPr>
        <p:txBody>
          <a:bodyPr>
            <a:normAutofit/>
          </a:bodyPr>
          <a:lstStyle/>
          <a:p>
            <a:r>
              <a:rPr lang="en-US" dirty="0">
                <a:effectLst/>
              </a:rPr>
              <a:t>In Tennessee:</a:t>
            </a:r>
          </a:p>
          <a:p>
            <a:pPr lvl="1"/>
            <a:r>
              <a:rPr lang="en-US" dirty="0">
                <a:effectLst/>
              </a:rPr>
              <a:t>41% of special education teachers said that they did not have adequate time to provide individualized instruction</a:t>
            </a:r>
          </a:p>
          <a:p>
            <a:pPr lvl="1"/>
            <a:r>
              <a:rPr lang="en-US" dirty="0">
                <a:effectLst/>
              </a:rPr>
              <a:t>33% of respondents said that their colleagues do not understand the roles and responsibilities of special education teachers</a:t>
            </a:r>
          </a:p>
          <a:p>
            <a:pPr lvl="1"/>
            <a:r>
              <a:rPr lang="en-US" dirty="0">
                <a:effectLst/>
              </a:rPr>
              <a:t>6% said that they provide training and resources to general education teachers, </a:t>
            </a:r>
          </a:p>
          <a:p>
            <a:pPr lvl="1"/>
            <a:r>
              <a:rPr lang="en-US" dirty="0">
                <a:effectLst/>
              </a:rPr>
              <a:t>32% of Tennessee special education teachers say that they have access to the necessary tools to assess students with behavior disabilities and meet their needs. </a:t>
            </a:r>
          </a:p>
        </p:txBody>
      </p:sp>
    </p:spTree>
    <p:extLst>
      <p:ext uri="{BB962C8B-B14F-4D97-AF65-F5344CB8AC3E}">
        <p14:creationId xmlns:p14="http://schemas.microsoft.com/office/powerpoint/2010/main" val="741992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0CBF-ED31-054F-90D4-25E898014B44}"/>
              </a:ext>
            </a:extLst>
          </p:cNvPr>
          <p:cNvSpPr>
            <a:spLocks noGrp="1"/>
          </p:cNvSpPr>
          <p:nvPr>
            <p:ph type="title"/>
          </p:nvPr>
        </p:nvSpPr>
        <p:spPr/>
        <p:txBody>
          <a:bodyPr>
            <a:normAutofit fontScale="90000"/>
          </a:bodyPr>
          <a:lstStyle/>
          <a:p>
            <a:r>
              <a:rPr lang="en-US" i="1" dirty="0">
                <a:effectLst/>
              </a:rPr>
              <a:t>Root Cause #3: Lack of access to effective school-based supports and therapies (1)</a:t>
            </a:r>
            <a:endParaRPr lang="en-US" dirty="0"/>
          </a:p>
        </p:txBody>
      </p:sp>
      <p:sp>
        <p:nvSpPr>
          <p:cNvPr id="3" name="Content Placeholder 2">
            <a:extLst>
              <a:ext uri="{FF2B5EF4-FFF2-40B4-BE49-F238E27FC236}">
                <a16:creationId xmlns:a16="http://schemas.microsoft.com/office/drawing/2014/main" id="{5806A3F2-D086-F34C-B5CA-E617B4889AE9}"/>
              </a:ext>
            </a:extLst>
          </p:cNvPr>
          <p:cNvSpPr>
            <a:spLocks noGrp="1"/>
          </p:cNvSpPr>
          <p:nvPr>
            <p:ph idx="1"/>
          </p:nvPr>
        </p:nvSpPr>
        <p:spPr/>
        <p:txBody>
          <a:bodyPr/>
          <a:lstStyle/>
          <a:p>
            <a:r>
              <a:rPr lang="en-US" dirty="0"/>
              <a:t>In the US, school districts report shortages of SLP’s, BCBA’s, therapists, counselors and school </a:t>
            </a:r>
            <a:r>
              <a:rPr lang="en-US" dirty="0" err="1"/>
              <a:t>psychs</a:t>
            </a:r>
            <a:endParaRPr lang="en-US" dirty="0"/>
          </a:p>
          <a:p>
            <a:pPr lvl="1"/>
            <a:r>
              <a:rPr lang="en-US" dirty="0"/>
              <a:t>Enormous case loads</a:t>
            </a:r>
          </a:p>
          <a:p>
            <a:pPr lvl="1"/>
            <a:r>
              <a:rPr lang="en-US" dirty="0"/>
              <a:t>Inappropriate ratios</a:t>
            </a:r>
          </a:p>
        </p:txBody>
      </p:sp>
    </p:spTree>
    <p:extLst>
      <p:ext uri="{BB962C8B-B14F-4D97-AF65-F5344CB8AC3E}">
        <p14:creationId xmlns:p14="http://schemas.microsoft.com/office/powerpoint/2010/main" val="19262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626B6-E41A-924E-BDEA-BB02409BE87E}"/>
              </a:ext>
            </a:extLst>
          </p:cNvPr>
          <p:cNvSpPr>
            <a:spLocks noGrp="1"/>
          </p:cNvSpPr>
          <p:nvPr>
            <p:ph type="title"/>
          </p:nvPr>
        </p:nvSpPr>
        <p:spPr/>
        <p:txBody>
          <a:bodyPr/>
          <a:lstStyle/>
          <a:p>
            <a:r>
              <a:rPr lang="en-US" dirty="0"/>
              <a:t>White paper - Context</a:t>
            </a:r>
          </a:p>
        </p:txBody>
      </p:sp>
      <p:sp>
        <p:nvSpPr>
          <p:cNvPr id="3" name="Content Placeholder 2">
            <a:extLst>
              <a:ext uri="{FF2B5EF4-FFF2-40B4-BE49-F238E27FC236}">
                <a16:creationId xmlns:a16="http://schemas.microsoft.com/office/drawing/2014/main" id="{7A2092B8-A270-364B-BC5C-F74DCA2B9BE0}"/>
              </a:ext>
            </a:extLst>
          </p:cNvPr>
          <p:cNvSpPr>
            <a:spLocks noGrp="1"/>
          </p:cNvSpPr>
          <p:nvPr>
            <p:ph idx="1"/>
          </p:nvPr>
        </p:nvSpPr>
        <p:spPr/>
        <p:txBody>
          <a:bodyPr/>
          <a:lstStyle/>
          <a:p>
            <a:r>
              <a:rPr lang="en-US" dirty="0"/>
              <a:t>SPED Issues group – 3 meetings</a:t>
            </a:r>
          </a:p>
          <a:p>
            <a:r>
              <a:rPr lang="en-US" dirty="0"/>
              <a:t>Root causes, manifestations and solutions</a:t>
            </a:r>
          </a:p>
          <a:p>
            <a:r>
              <a:rPr lang="en-US" dirty="0"/>
              <a:t>“Pending”</a:t>
            </a:r>
          </a:p>
        </p:txBody>
      </p:sp>
    </p:spTree>
    <p:extLst>
      <p:ext uri="{BB962C8B-B14F-4D97-AF65-F5344CB8AC3E}">
        <p14:creationId xmlns:p14="http://schemas.microsoft.com/office/powerpoint/2010/main" val="3639440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7C999-DFC1-7F4E-8782-0201989DF617}"/>
              </a:ext>
            </a:extLst>
          </p:cNvPr>
          <p:cNvSpPr>
            <a:spLocks noGrp="1"/>
          </p:cNvSpPr>
          <p:nvPr>
            <p:ph type="title"/>
          </p:nvPr>
        </p:nvSpPr>
        <p:spPr/>
        <p:txBody>
          <a:bodyPr>
            <a:normAutofit fontScale="90000"/>
          </a:bodyPr>
          <a:lstStyle/>
          <a:p>
            <a:r>
              <a:rPr lang="en-US" i="1" dirty="0">
                <a:effectLst/>
              </a:rPr>
              <a:t>Root Cause #3: Lack of access to effective school-based supports and therapies (2)</a:t>
            </a:r>
            <a:endParaRPr lang="en-US" dirty="0"/>
          </a:p>
        </p:txBody>
      </p:sp>
      <p:sp>
        <p:nvSpPr>
          <p:cNvPr id="3" name="Content Placeholder 2">
            <a:extLst>
              <a:ext uri="{FF2B5EF4-FFF2-40B4-BE49-F238E27FC236}">
                <a16:creationId xmlns:a16="http://schemas.microsoft.com/office/drawing/2014/main" id="{8FD7F4E7-1D29-B740-8889-EA48C3515660}"/>
              </a:ext>
            </a:extLst>
          </p:cNvPr>
          <p:cNvSpPr>
            <a:spLocks noGrp="1"/>
          </p:cNvSpPr>
          <p:nvPr>
            <p:ph idx="1"/>
          </p:nvPr>
        </p:nvSpPr>
        <p:spPr/>
        <p:txBody>
          <a:bodyPr/>
          <a:lstStyle/>
          <a:p>
            <a:r>
              <a:rPr lang="en-US" dirty="0"/>
              <a:t>How about in Tennessee?</a:t>
            </a:r>
          </a:p>
          <a:p>
            <a:pPr lvl="1"/>
            <a:r>
              <a:rPr lang="en-US" dirty="0"/>
              <a:t>???</a:t>
            </a:r>
          </a:p>
          <a:p>
            <a:pPr lvl="1"/>
            <a:r>
              <a:rPr lang="en-US" dirty="0"/>
              <a:t>What could show us this information?</a:t>
            </a:r>
          </a:p>
          <a:p>
            <a:pPr lvl="2"/>
            <a:r>
              <a:rPr lang="en-US" dirty="0"/>
              <a:t>Better data</a:t>
            </a:r>
          </a:p>
          <a:p>
            <a:pPr lvl="2"/>
            <a:r>
              <a:rPr lang="en-US" dirty="0"/>
              <a:t>Publishing shortages (but how)</a:t>
            </a:r>
          </a:p>
          <a:p>
            <a:pPr lvl="2"/>
            <a:r>
              <a:rPr lang="en-US" dirty="0"/>
              <a:t>Establishing mandated ratios and reporting</a:t>
            </a:r>
          </a:p>
          <a:p>
            <a:pPr lvl="2"/>
            <a:r>
              <a:rPr lang="en-US" dirty="0"/>
              <a:t>Comp </a:t>
            </a:r>
            <a:r>
              <a:rPr lang="en-US" dirty="0" err="1"/>
              <a:t>ed</a:t>
            </a:r>
            <a:r>
              <a:rPr lang="en-US" dirty="0"/>
              <a:t> spending data</a:t>
            </a:r>
          </a:p>
          <a:p>
            <a:pPr lvl="2"/>
            <a:r>
              <a:rPr lang="en-US" dirty="0"/>
              <a:t>Is any of this available?</a:t>
            </a:r>
          </a:p>
        </p:txBody>
      </p:sp>
    </p:spTree>
    <p:extLst>
      <p:ext uri="{BB962C8B-B14F-4D97-AF65-F5344CB8AC3E}">
        <p14:creationId xmlns:p14="http://schemas.microsoft.com/office/powerpoint/2010/main" val="831244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A15A-DD53-E94E-BB94-2FAC3798E1CB}"/>
              </a:ext>
            </a:extLst>
          </p:cNvPr>
          <p:cNvSpPr>
            <a:spLocks noGrp="1"/>
          </p:cNvSpPr>
          <p:nvPr>
            <p:ph type="title"/>
          </p:nvPr>
        </p:nvSpPr>
        <p:spPr/>
        <p:txBody>
          <a:bodyPr>
            <a:normAutofit fontScale="90000"/>
          </a:bodyPr>
          <a:lstStyle/>
          <a:p>
            <a:r>
              <a:rPr lang="en-US" i="1" dirty="0">
                <a:effectLst/>
              </a:rPr>
              <a:t>Root Cause #3: Lack of access to effective school-based supports and therapies (3)</a:t>
            </a:r>
            <a:endParaRPr lang="en-US" dirty="0"/>
          </a:p>
        </p:txBody>
      </p:sp>
      <p:sp>
        <p:nvSpPr>
          <p:cNvPr id="3" name="Content Placeholder 2">
            <a:extLst>
              <a:ext uri="{FF2B5EF4-FFF2-40B4-BE49-F238E27FC236}">
                <a16:creationId xmlns:a16="http://schemas.microsoft.com/office/drawing/2014/main" id="{A61CA1EE-0333-C745-9FC7-33E95AD5D7FD}"/>
              </a:ext>
            </a:extLst>
          </p:cNvPr>
          <p:cNvSpPr>
            <a:spLocks noGrp="1"/>
          </p:cNvSpPr>
          <p:nvPr>
            <p:ph idx="1"/>
          </p:nvPr>
        </p:nvSpPr>
        <p:spPr/>
        <p:txBody>
          <a:bodyPr/>
          <a:lstStyle/>
          <a:p>
            <a:r>
              <a:rPr lang="en-US" dirty="0"/>
              <a:t>Even if we had enough qualified professionals?</a:t>
            </a:r>
          </a:p>
          <a:p>
            <a:pPr lvl="1"/>
            <a:r>
              <a:rPr lang="en-US" dirty="0"/>
              <a:t>Research shows that school </a:t>
            </a:r>
            <a:r>
              <a:rPr lang="en-US" dirty="0" err="1"/>
              <a:t>psychs</a:t>
            </a:r>
            <a:r>
              <a:rPr lang="en-US" dirty="0"/>
              <a:t> and SLPs overwhelming say that gen </a:t>
            </a:r>
            <a:r>
              <a:rPr lang="en-US" dirty="0" err="1"/>
              <a:t>ed</a:t>
            </a:r>
            <a:r>
              <a:rPr lang="en-US" dirty="0"/>
              <a:t> and SPED teachers don’t know what they do or how to use them</a:t>
            </a:r>
          </a:p>
          <a:p>
            <a:pPr marL="457200" lvl="1" indent="0">
              <a:buNone/>
            </a:pPr>
            <a:endParaRPr lang="en-US" dirty="0"/>
          </a:p>
        </p:txBody>
      </p:sp>
    </p:spTree>
    <p:extLst>
      <p:ext uri="{BB962C8B-B14F-4D97-AF65-F5344CB8AC3E}">
        <p14:creationId xmlns:p14="http://schemas.microsoft.com/office/powerpoint/2010/main" val="39027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FDCA-2E49-F04E-9087-E088A61DEB2F}"/>
              </a:ext>
            </a:extLst>
          </p:cNvPr>
          <p:cNvSpPr>
            <a:spLocks noGrp="1"/>
          </p:cNvSpPr>
          <p:nvPr>
            <p:ph type="title"/>
          </p:nvPr>
        </p:nvSpPr>
        <p:spPr/>
        <p:txBody>
          <a:bodyPr>
            <a:normAutofit fontScale="90000"/>
          </a:bodyPr>
          <a:lstStyle/>
          <a:p>
            <a:r>
              <a:rPr lang="en-US" i="1" dirty="0">
                <a:effectLst/>
              </a:rPr>
              <a:t>Root Cause #3: Lack of access to effective school-based supports and therapies (4)</a:t>
            </a:r>
            <a:endParaRPr lang="en-US" dirty="0"/>
          </a:p>
        </p:txBody>
      </p:sp>
      <p:sp>
        <p:nvSpPr>
          <p:cNvPr id="3" name="Content Placeholder 2">
            <a:extLst>
              <a:ext uri="{FF2B5EF4-FFF2-40B4-BE49-F238E27FC236}">
                <a16:creationId xmlns:a16="http://schemas.microsoft.com/office/drawing/2014/main" id="{63D024D7-B95E-F141-BA9F-86C9C5FF2034}"/>
              </a:ext>
            </a:extLst>
          </p:cNvPr>
          <p:cNvSpPr>
            <a:spLocks noGrp="1"/>
          </p:cNvSpPr>
          <p:nvPr>
            <p:ph idx="1"/>
          </p:nvPr>
        </p:nvSpPr>
        <p:spPr/>
        <p:txBody>
          <a:bodyPr/>
          <a:lstStyle/>
          <a:p>
            <a:r>
              <a:rPr lang="en-US" dirty="0"/>
              <a:t>Why is it bad in Tennessee (as we must be left to assume it is)?</a:t>
            </a:r>
          </a:p>
          <a:p>
            <a:pPr lvl="1"/>
            <a:r>
              <a:rPr lang="en-US" dirty="0"/>
              <a:t>Low wages/better wages in private practice</a:t>
            </a:r>
          </a:p>
          <a:p>
            <a:pPr lvl="1"/>
            <a:r>
              <a:rPr lang="en-US" dirty="0"/>
              <a:t>Issues with Medicaid reimbursement for school-based therapies</a:t>
            </a:r>
          </a:p>
          <a:p>
            <a:pPr lvl="1"/>
            <a:r>
              <a:rPr lang="en-US" dirty="0"/>
              <a:t>Gargantuan caseloads</a:t>
            </a:r>
          </a:p>
          <a:p>
            <a:pPr lvl="1"/>
            <a:r>
              <a:rPr lang="en-US" dirty="0"/>
              <a:t>A lack of urgency</a:t>
            </a:r>
          </a:p>
          <a:p>
            <a:pPr lvl="1"/>
            <a:r>
              <a:rPr lang="en-US" dirty="0"/>
              <a:t>Willingness to pay out comp </a:t>
            </a:r>
            <a:r>
              <a:rPr lang="en-US" dirty="0" err="1"/>
              <a:t>ed</a:t>
            </a:r>
            <a:r>
              <a:rPr lang="en-US" dirty="0"/>
              <a:t> instead</a:t>
            </a:r>
          </a:p>
        </p:txBody>
      </p:sp>
    </p:spTree>
    <p:extLst>
      <p:ext uri="{BB962C8B-B14F-4D97-AF65-F5344CB8AC3E}">
        <p14:creationId xmlns:p14="http://schemas.microsoft.com/office/powerpoint/2010/main" val="202013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F21C-1DC9-AD4A-B931-5E383F0CECEA}"/>
              </a:ext>
            </a:extLst>
          </p:cNvPr>
          <p:cNvSpPr>
            <a:spLocks noGrp="1"/>
          </p:cNvSpPr>
          <p:nvPr>
            <p:ph type="title"/>
          </p:nvPr>
        </p:nvSpPr>
        <p:spPr/>
        <p:txBody>
          <a:bodyPr/>
          <a:lstStyle/>
          <a:p>
            <a:r>
              <a:rPr lang="en-US" dirty="0"/>
              <a:t>Root Cause #4: State Environment</a:t>
            </a:r>
          </a:p>
        </p:txBody>
      </p:sp>
      <p:sp>
        <p:nvSpPr>
          <p:cNvPr id="3" name="Content Placeholder 2">
            <a:extLst>
              <a:ext uri="{FF2B5EF4-FFF2-40B4-BE49-F238E27FC236}">
                <a16:creationId xmlns:a16="http://schemas.microsoft.com/office/drawing/2014/main" id="{BA1A61AE-931E-CC45-AC3D-C3D7B46A1DF9}"/>
              </a:ext>
            </a:extLst>
          </p:cNvPr>
          <p:cNvSpPr>
            <a:spLocks noGrp="1"/>
          </p:cNvSpPr>
          <p:nvPr>
            <p:ph idx="1"/>
          </p:nvPr>
        </p:nvSpPr>
        <p:spPr/>
        <p:txBody>
          <a:bodyPr>
            <a:normAutofit/>
          </a:bodyPr>
          <a:lstStyle/>
          <a:p>
            <a:r>
              <a:rPr lang="en-US" dirty="0"/>
              <a:t>Legislation</a:t>
            </a:r>
          </a:p>
          <a:p>
            <a:r>
              <a:rPr lang="en-US" dirty="0"/>
              <a:t>Perceptions of disability and attitudes of SPED students and those with behavior needs</a:t>
            </a:r>
          </a:p>
          <a:p>
            <a:r>
              <a:rPr lang="en-US" dirty="0"/>
              <a:t>Investment and resources</a:t>
            </a:r>
          </a:p>
          <a:p>
            <a:r>
              <a:rPr lang="en-US" dirty="0"/>
              <a:t>Institutional mistrust</a:t>
            </a:r>
          </a:p>
          <a:p>
            <a:r>
              <a:rPr lang="en-US" dirty="0"/>
              <a:t>Data collection transparency</a:t>
            </a:r>
          </a:p>
          <a:p>
            <a:r>
              <a:rPr lang="en-US" dirty="0"/>
              <a:t>Passive school support</a:t>
            </a:r>
          </a:p>
          <a:p>
            <a:r>
              <a:rPr lang="en-US" dirty="0"/>
              <a:t>DOE enforcement</a:t>
            </a:r>
          </a:p>
        </p:txBody>
      </p:sp>
    </p:spTree>
    <p:extLst>
      <p:ext uri="{BB962C8B-B14F-4D97-AF65-F5344CB8AC3E}">
        <p14:creationId xmlns:p14="http://schemas.microsoft.com/office/powerpoint/2010/main" val="3896779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D4628-3A2A-6F47-BD24-3D84E31CD63E}"/>
              </a:ext>
            </a:extLst>
          </p:cNvPr>
          <p:cNvSpPr>
            <a:spLocks noGrp="1"/>
          </p:cNvSpPr>
          <p:nvPr>
            <p:ph type="title"/>
          </p:nvPr>
        </p:nvSpPr>
        <p:spPr/>
        <p:txBody>
          <a:bodyPr/>
          <a:lstStyle/>
          <a:p>
            <a:r>
              <a:rPr lang="en-US" dirty="0"/>
              <a:t>Manifestations:</a:t>
            </a:r>
          </a:p>
        </p:txBody>
      </p:sp>
      <p:sp>
        <p:nvSpPr>
          <p:cNvPr id="3" name="Content Placeholder 2">
            <a:extLst>
              <a:ext uri="{FF2B5EF4-FFF2-40B4-BE49-F238E27FC236}">
                <a16:creationId xmlns:a16="http://schemas.microsoft.com/office/drawing/2014/main" id="{D5A03E2D-FF6F-A949-8AF4-4C3D8FD646FD}"/>
              </a:ext>
            </a:extLst>
          </p:cNvPr>
          <p:cNvSpPr>
            <a:spLocks noGrp="1"/>
          </p:cNvSpPr>
          <p:nvPr>
            <p:ph idx="1"/>
          </p:nvPr>
        </p:nvSpPr>
        <p:spPr/>
        <p:txBody>
          <a:bodyPr/>
          <a:lstStyle/>
          <a:p>
            <a:r>
              <a:rPr lang="en-US" dirty="0"/>
              <a:t>Inadequate BIP’s and FBA’s – and poor implementation of the good ones</a:t>
            </a:r>
          </a:p>
          <a:p>
            <a:r>
              <a:rPr lang="en-US" dirty="0"/>
              <a:t>Poor evidence-based intervention implementation and fidelity</a:t>
            </a:r>
          </a:p>
          <a:p>
            <a:r>
              <a:rPr lang="en-US" dirty="0"/>
              <a:t>Excessive use of restraint and isolation</a:t>
            </a:r>
          </a:p>
          <a:p>
            <a:r>
              <a:rPr lang="en-US" dirty="0"/>
              <a:t>Poor academic outcomes</a:t>
            </a:r>
          </a:p>
          <a:p>
            <a:pPr marL="0" indent="0" algn="ctr">
              <a:buNone/>
            </a:pPr>
            <a:endParaRPr lang="en-US" dirty="0"/>
          </a:p>
          <a:p>
            <a:pPr marL="0" indent="0" algn="ctr">
              <a:buNone/>
            </a:pPr>
            <a:r>
              <a:rPr lang="en-US" dirty="0"/>
              <a:t>AND…</a:t>
            </a:r>
          </a:p>
        </p:txBody>
      </p:sp>
    </p:spTree>
    <p:extLst>
      <p:ext uri="{BB962C8B-B14F-4D97-AF65-F5344CB8AC3E}">
        <p14:creationId xmlns:p14="http://schemas.microsoft.com/office/powerpoint/2010/main" val="287513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ADCE6-BFCA-0F41-8B75-1762A947FB6E}"/>
              </a:ext>
            </a:extLst>
          </p:cNvPr>
          <p:cNvSpPr>
            <a:spLocks noGrp="1"/>
          </p:cNvSpPr>
          <p:nvPr>
            <p:ph type="title"/>
          </p:nvPr>
        </p:nvSpPr>
        <p:spPr/>
        <p:txBody>
          <a:bodyPr/>
          <a:lstStyle/>
          <a:p>
            <a:r>
              <a:rPr lang="en-US" dirty="0"/>
              <a:t>Manifestations: Exclusionary Discipline Practices – formal and informal</a:t>
            </a:r>
          </a:p>
        </p:txBody>
      </p:sp>
      <p:sp>
        <p:nvSpPr>
          <p:cNvPr id="3" name="Content Placeholder 2">
            <a:extLst>
              <a:ext uri="{FF2B5EF4-FFF2-40B4-BE49-F238E27FC236}">
                <a16:creationId xmlns:a16="http://schemas.microsoft.com/office/drawing/2014/main" id="{EA5DE1FF-19EA-724F-B11D-89E332CE4EF3}"/>
              </a:ext>
            </a:extLst>
          </p:cNvPr>
          <p:cNvSpPr>
            <a:spLocks noGrp="1"/>
          </p:cNvSpPr>
          <p:nvPr>
            <p:ph idx="1"/>
          </p:nvPr>
        </p:nvSpPr>
        <p:spPr/>
        <p:txBody>
          <a:bodyPr/>
          <a:lstStyle/>
          <a:p>
            <a:r>
              <a:rPr lang="en-US" dirty="0"/>
              <a:t>Informal removal/off-books suspension</a:t>
            </a:r>
          </a:p>
          <a:p>
            <a:r>
              <a:rPr lang="en-US" dirty="0"/>
              <a:t>Shortened school day</a:t>
            </a:r>
          </a:p>
          <a:p>
            <a:r>
              <a:rPr lang="en-US" dirty="0"/>
              <a:t>Excessive use of homebound placement</a:t>
            </a:r>
          </a:p>
          <a:p>
            <a:r>
              <a:rPr lang="en-US" dirty="0"/>
              <a:t>Excessive use of threat assessments</a:t>
            </a:r>
          </a:p>
          <a:p>
            <a:r>
              <a:rPr lang="en-US" dirty="0"/>
              <a:t>Suspension/expulsion (and threats of doing so)</a:t>
            </a:r>
          </a:p>
          <a:p>
            <a:r>
              <a:rPr lang="en-US" dirty="0"/>
              <a:t>Alternative school placement</a:t>
            </a:r>
          </a:p>
        </p:txBody>
      </p:sp>
    </p:spTree>
    <p:extLst>
      <p:ext uri="{BB962C8B-B14F-4D97-AF65-F5344CB8AC3E}">
        <p14:creationId xmlns:p14="http://schemas.microsoft.com/office/powerpoint/2010/main" val="186615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1EEE-3BC9-444E-B4B4-B8D1FC013A9E}"/>
              </a:ext>
            </a:extLst>
          </p:cNvPr>
          <p:cNvSpPr>
            <a:spLocks noGrp="1"/>
          </p:cNvSpPr>
          <p:nvPr>
            <p:ph type="title"/>
          </p:nvPr>
        </p:nvSpPr>
        <p:spPr/>
        <p:txBody>
          <a:bodyPr/>
          <a:lstStyle/>
          <a:p>
            <a:r>
              <a:rPr lang="en-US" dirty="0"/>
              <a:t>Fundamental Problems </a:t>
            </a:r>
          </a:p>
        </p:txBody>
      </p:sp>
      <p:sp>
        <p:nvSpPr>
          <p:cNvPr id="3" name="Content Placeholder 2">
            <a:extLst>
              <a:ext uri="{FF2B5EF4-FFF2-40B4-BE49-F238E27FC236}">
                <a16:creationId xmlns:a16="http://schemas.microsoft.com/office/drawing/2014/main" id="{141FF0D2-F23E-C04F-BBF4-A644FEDE8BF2}"/>
              </a:ext>
            </a:extLst>
          </p:cNvPr>
          <p:cNvSpPr>
            <a:spLocks noGrp="1"/>
          </p:cNvSpPr>
          <p:nvPr>
            <p:ph idx="1"/>
          </p:nvPr>
        </p:nvSpPr>
        <p:spPr>
          <a:xfrm>
            <a:off x="1141413" y="2105891"/>
            <a:ext cx="9905998" cy="4170218"/>
          </a:xfrm>
        </p:spPr>
        <p:txBody>
          <a:bodyPr>
            <a:normAutofit/>
          </a:bodyPr>
          <a:lstStyle/>
          <a:p>
            <a:r>
              <a:rPr lang="en-US" dirty="0"/>
              <a:t>Classroom-, school- and state-level data collection and dissemination practices obscure both root causes and symptoms of poor special education behavior practices, which limits the ability of schools, teachers and the DOE to implement fixes for chronic issues</a:t>
            </a:r>
          </a:p>
          <a:p>
            <a:r>
              <a:rPr lang="en-US" dirty="0"/>
              <a:t>General Education and Special Education teachers, support staff and administrators are underprepared to work with students with behavior needs, leading to the us of ineffective, dangerous, counter-productive and rights-violating behavior practices</a:t>
            </a:r>
          </a:p>
          <a:p>
            <a:r>
              <a:rPr lang="en-US" dirty="0"/>
              <a:t>Schools and teachers lack the resources and support to implement evidence-based and best-practice behavior strategies, which leads to a lack of progress in behavioral, social and academic IEP goals, exclusionary discipline practices and missed instruction and socialization</a:t>
            </a:r>
          </a:p>
        </p:txBody>
      </p:sp>
    </p:spTree>
    <p:extLst>
      <p:ext uri="{BB962C8B-B14F-4D97-AF65-F5344CB8AC3E}">
        <p14:creationId xmlns:p14="http://schemas.microsoft.com/office/powerpoint/2010/main" val="1053736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3C01-2FA3-D849-9010-67F13F64EA1E}"/>
              </a:ext>
            </a:extLst>
          </p:cNvPr>
          <p:cNvSpPr>
            <a:spLocks noGrp="1"/>
          </p:cNvSpPr>
          <p:nvPr>
            <p:ph type="title"/>
          </p:nvPr>
        </p:nvSpPr>
        <p:spPr/>
        <p:txBody>
          <a:bodyPr/>
          <a:lstStyle/>
          <a:p>
            <a:r>
              <a:rPr lang="en-US" dirty="0"/>
              <a:t>Policy Solutions - Classroom level</a:t>
            </a:r>
          </a:p>
        </p:txBody>
      </p:sp>
      <p:sp>
        <p:nvSpPr>
          <p:cNvPr id="3" name="Content Placeholder 2">
            <a:extLst>
              <a:ext uri="{FF2B5EF4-FFF2-40B4-BE49-F238E27FC236}">
                <a16:creationId xmlns:a16="http://schemas.microsoft.com/office/drawing/2014/main" id="{5CE173D1-ECFE-934F-9925-0A8FCC87B147}"/>
              </a:ext>
            </a:extLst>
          </p:cNvPr>
          <p:cNvSpPr>
            <a:spLocks noGrp="1"/>
          </p:cNvSpPr>
          <p:nvPr>
            <p:ph idx="1"/>
          </p:nvPr>
        </p:nvSpPr>
        <p:spPr/>
        <p:txBody>
          <a:bodyPr/>
          <a:lstStyle/>
          <a:p>
            <a:r>
              <a:rPr lang="en-US" dirty="0"/>
              <a:t>Institute  an academic and behavioral specialist teaching license for special education teachers who work primarily with students with behavior needs</a:t>
            </a:r>
          </a:p>
          <a:p>
            <a:r>
              <a:rPr lang="en-US" dirty="0"/>
              <a:t>Require EPP’s to offer or require a course on behavior data collection practices and evidence-based interventions to all aspiring teachers</a:t>
            </a:r>
          </a:p>
          <a:p>
            <a:r>
              <a:rPr lang="en-US" dirty="0"/>
              <a:t>Provide capacity for schools to train general education teachers and support staff to collect behavior data and support interventions</a:t>
            </a:r>
          </a:p>
          <a:p>
            <a:r>
              <a:rPr lang="en-US" dirty="0"/>
              <a:t>Increase opportunities for special education teacher observation, evaluation and mentoring</a:t>
            </a:r>
          </a:p>
        </p:txBody>
      </p:sp>
    </p:spTree>
    <p:extLst>
      <p:ext uri="{BB962C8B-B14F-4D97-AF65-F5344CB8AC3E}">
        <p14:creationId xmlns:p14="http://schemas.microsoft.com/office/powerpoint/2010/main" val="174745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27CF4-DBC1-694A-B6E3-5229A5DAA88A}"/>
              </a:ext>
            </a:extLst>
          </p:cNvPr>
          <p:cNvSpPr>
            <a:spLocks noGrp="1"/>
          </p:cNvSpPr>
          <p:nvPr>
            <p:ph type="title"/>
          </p:nvPr>
        </p:nvSpPr>
        <p:spPr/>
        <p:txBody>
          <a:bodyPr/>
          <a:lstStyle/>
          <a:p>
            <a:r>
              <a:rPr lang="en-US" dirty="0"/>
              <a:t>Policy solutions: School level</a:t>
            </a:r>
          </a:p>
        </p:txBody>
      </p:sp>
      <p:sp>
        <p:nvSpPr>
          <p:cNvPr id="3" name="Content Placeholder 2">
            <a:extLst>
              <a:ext uri="{FF2B5EF4-FFF2-40B4-BE49-F238E27FC236}">
                <a16:creationId xmlns:a16="http://schemas.microsoft.com/office/drawing/2014/main" id="{A0D72ACD-9AE6-3042-ADA2-8C9A52611D5E}"/>
              </a:ext>
            </a:extLst>
          </p:cNvPr>
          <p:cNvSpPr>
            <a:spLocks noGrp="1"/>
          </p:cNvSpPr>
          <p:nvPr>
            <p:ph idx="1"/>
          </p:nvPr>
        </p:nvSpPr>
        <p:spPr/>
        <p:txBody>
          <a:bodyPr/>
          <a:lstStyle/>
          <a:p>
            <a:r>
              <a:rPr lang="en-US" dirty="0"/>
              <a:t>Use hiring practices to ensure appropriate caseloads for special education teachers and licensed Related Service providers</a:t>
            </a:r>
          </a:p>
          <a:p>
            <a:r>
              <a:rPr lang="en-US" dirty="0"/>
              <a:t>Create opportunities for collaboration between special education teachers, general education teachers, support staff and related service providers</a:t>
            </a:r>
          </a:p>
          <a:p>
            <a:r>
              <a:rPr lang="en-US" dirty="0"/>
              <a:t>Enforce existing reporting requirements for state laws (corporal punishment, isolation/restraint, teacher’s discipline act, attendance, etc.)</a:t>
            </a:r>
          </a:p>
          <a:p>
            <a:r>
              <a:rPr lang="en-US" dirty="0"/>
              <a:t>Successfully implement the ability of Medicaid to pay for school-based services and supports</a:t>
            </a:r>
          </a:p>
        </p:txBody>
      </p:sp>
    </p:spTree>
    <p:extLst>
      <p:ext uri="{BB962C8B-B14F-4D97-AF65-F5344CB8AC3E}">
        <p14:creationId xmlns:p14="http://schemas.microsoft.com/office/powerpoint/2010/main" val="2190020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A97EA-53C3-E746-969A-053023085842}"/>
              </a:ext>
            </a:extLst>
          </p:cNvPr>
          <p:cNvSpPr>
            <a:spLocks noGrp="1"/>
          </p:cNvSpPr>
          <p:nvPr>
            <p:ph type="title"/>
          </p:nvPr>
        </p:nvSpPr>
        <p:spPr/>
        <p:txBody>
          <a:bodyPr/>
          <a:lstStyle/>
          <a:p>
            <a:r>
              <a:rPr lang="en-US" dirty="0"/>
              <a:t>Policy Solutions – State level</a:t>
            </a:r>
          </a:p>
        </p:txBody>
      </p:sp>
      <p:sp>
        <p:nvSpPr>
          <p:cNvPr id="3" name="Content Placeholder 2">
            <a:extLst>
              <a:ext uri="{FF2B5EF4-FFF2-40B4-BE49-F238E27FC236}">
                <a16:creationId xmlns:a16="http://schemas.microsoft.com/office/drawing/2014/main" id="{D3B45601-CB55-0042-8182-CFC51BD9A51B}"/>
              </a:ext>
            </a:extLst>
          </p:cNvPr>
          <p:cNvSpPr>
            <a:spLocks noGrp="1"/>
          </p:cNvSpPr>
          <p:nvPr>
            <p:ph idx="1"/>
          </p:nvPr>
        </p:nvSpPr>
        <p:spPr/>
        <p:txBody>
          <a:bodyPr>
            <a:normAutofit/>
          </a:bodyPr>
          <a:lstStyle/>
          <a:p>
            <a:r>
              <a:rPr lang="en-US" dirty="0"/>
              <a:t>Create and present an annual report on school level data required to be submitted to the state by law to the General Assembly</a:t>
            </a:r>
          </a:p>
          <a:p>
            <a:r>
              <a:rPr lang="en-US" dirty="0"/>
              <a:t>Enhance state level data practices by collecting additional data, delineating data across special education subgroups and making the most up-to-date data publicly available and easily accessible</a:t>
            </a:r>
          </a:p>
          <a:p>
            <a:r>
              <a:rPr lang="en-US" dirty="0"/>
              <a:t>Reconstitute state level Department of Education Special Education division to be responsible for collecting data, reporting data and outcomes, enforcing laws and actively training and supporting school personnel</a:t>
            </a:r>
          </a:p>
          <a:p>
            <a:r>
              <a:rPr lang="en-US" dirty="0"/>
              <a:t>Continue to develop teacher, related service provider and support staff pipelines</a:t>
            </a:r>
          </a:p>
          <a:p>
            <a:r>
              <a:rPr lang="en-US" dirty="0"/>
              <a:t>$$$</a:t>
            </a:r>
          </a:p>
        </p:txBody>
      </p:sp>
    </p:spTree>
    <p:extLst>
      <p:ext uri="{BB962C8B-B14F-4D97-AF65-F5344CB8AC3E}">
        <p14:creationId xmlns:p14="http://schemas.microsoft.com/office/powerpoint/2010/main" val="2911545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DF135-71C7-1641-AA8C-A5CE13744A4F}"/>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D1065766-382A-8744-A7AA-43C19D35CEAE}"/>
              </a:ext>
            </a:extLst>
          </p:cNvPr>
          <p:cNvSpPr>
            <a:spLocks noGrp="1"/>
          </p:cNvSpPr>
          <p:nvPr>
            <p:ph idx="1"/>
          </p:nvPr>
        </p:nvSpPr>
        <p:spPr/>
        <p:txBody>
          <a:bodyPr/>
          <a:lstStyle/>
          <a:p>
            <a:r>
              <a:rPr lang="en-US" dirty="0"/>
              <a:t>Tennessee students with disabilities are not receiving a quality education</a:t>
            </a:r>
          </a:p>
          <a:p>
            <a:r>
              <a:rPr lang="en-US" dirty="0"/>
              <a:t>There are structural issues at play that inhibit quality education services</a:t>
            </a:r>
          </a:p>
          <a:p>
            <a:r>
              <a:rPr lang="en-US" dirty="0"/>
              <a:t>Manifestations are symptoms, but they are no less harmful than root causes</a:t>
            </a:r>
          </a:p>
          <a:p>
            <a:r>
              <a:rPr lang="en-US" dirty="0"/>
              <a:t>We can fix these problems – IF…</a:t>
            </a:r>
          </a:p>
        </p:txBody>
      </p:sp>
    </p:spTree>
    <p:extLst>
      <p:ext uri="{BB962C8B-B14F-4D97-AF65-F5344CB8AC3E}">
        <p14:creationId xmlns:p14="http://schemas.microsoft.com/office/powerpoint/2010/main" val="991294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EDA5-08D2-B448-A14D-1F5F42ED9CF1}"/>
              </a:ext>
            </a:extLst>
          </p:cNvPr>
          <p:cNvSpPr>
            <a:spLocks noGrp="1"/>
          </p:cNvSpPr>
          <p:nvPr>
            <p:ph type="title"/>
          </p:nvPr>
        </p:nvSpPr>
        <p:spPr/>
        <p:txBody>
          <a:bodyPr/>
          <a:lstStyle/>
          <a:p>
            <a:r>
              <a:rPr lang="en-US" dirty="0"/>
              <a:t>Next steps – starting on the ground</a:t>
            </a:r>
          </a:p>
        </p:txBody>
      </p:sp>
      <p:sp>
        <p:nvSpPr>
          <p:cNvPr id="3" name="Content Placeholder 2">
            <a:extLst>
              <a:ext uri="{FF2B5EF4-FFF2-40B4-BE49-F238E27FC236}">
                <a16:creationId xmlns:a16="http://schemas.microsoft.com/office/drawing/2014/main" id="{C09DFC22-E0C9-AE48-868C-CAA14DA60F25}"/>
              </a:ext>
            </a:extLst>
          </p:cNvPr>
          <p:cNvSpPr>
            <a:spLocks noGrp="1"/>
          </p:cNvSpPr>
          <p:nvPr>
            <p:ph idx="1"/>
          </p:nvPr>
        </p:nvSpPr>
        <p:spPr/>
        <p:txBody>
          <a:bodyPr/>
          <a:lstStyle/>
          <a:p>
            <a:r>
              <a:rPr lang="en-US" dirty="0"/>
              <a:t>Addressing informal exclusionary discipline practices</a:t>
            </a:r>
          </a:p>
          <a:p>
            <a:pPr lvl="1"/>
            <a:r>
              <a:rPr lang="en-US" dirty="0"/>
              <a:t>Establish that they exist and determine the extent</a:t>
            </a:r>
          </a:p>
          <a:p>
            <a:pPr lvl="1"/>
            <a:r>
              <a:rPr lang="en-US" dirty="0"/>
              <a:t>Develop legislation that addresses these practices</a:t>
            </a:r>
          </a:p>
          <a:p>
            <a:pPr lvl="2"/>
            <a:r>
              <a:rPr lang="en-US" dirty="0"/>
              <a:t>Parental and due process rights</a:t>
            </a:r>
          </a:p>
          <a:p>
            <a:pPr lvl="2"/>
            <a:r>
              <a:rPr lang="en-US" dirty="0"/>
              <a:t>Outright prohibitions</a:t>
            </a:r>
          </a:p>
          <a:p>
            <a:pPr lvl="2"/>
            <a:r>
              <a:rPr lang="en-US" dirty="0"/>
              <a:t>Data reporting requirements</a:t>
            </a:r>
          </a:p>
          <a:p>
            <a:pPr lvl="2"/>
            <a:r>
              <a:rPr lang="en-US" dirty="0"/>
              <a:t>Trainings, protections and enforcement</a:t>
            </a:r>
          </a:p>
        </p:txBody>
      </p:sp>
    </p:spTree>
    <p:extLst>
      <p:ext uri="{BB962C8B-B14F-4D97-AF65-F5344CB8AC3E}">
        <p14:creationId xmlns:p14="http://schemas.microsoft.com/office/powerpoint/2010/main" val="372009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1D9D9-7D8E-0845-999D-9FF3EB1A8D7E}"/>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22549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3C28A-21AD-D945-AFA8-7C56A939EDFF}"/>
              </a:ext>
            </a:extLst>
          </p:cNvPr>
          <p:cNvSpPr>
            <a:spLocks noGrp="1"/>
          </p:cNvSpPr>
          <p:nvPr>
            <p:ph type="title"/>
          </p:nvPr>
        </p:nvSpPr>
        <p:spPr/>
        <p:txBody>
          <a:bodyPr/>
          <a:lstStyle/>
          <a:p>
            <a:r>
              <a:rPr lang="en-US" dirty="0"/>
              <a:t>Table of Contents/Agenda</a:t>
            </a:r>
          </a:p>
        </p:txBody>
      </p:sp>
      <p:sp>
        <p:nvSpPr>
          <p:cNvPr id="3" name="Content Placeholder 2">
            <a:extLst>
              <a:ext uri="{FF2B5EF4-FFF2-40B4-BE49-F238E27FC236}">
                <a16:creationId xmlns:a16="http://schemas.microsoft.com/office/drawing/2014/main" id="{BD33C449-32E6-784C-A0C7-AE2B49C3B507}"/>
              </a:ext>
            </a:extLst>
          </p:cNvPr>
          <p:cNvSpPr>
            <a:spLocks noGrp="1"/>
          </p:cNvSpPr>
          <p:nvPr>
            <p:ph idx="1"/>
          </p:nvPr>
        </p:nvSpPr>
        <p:spPr/>
        <p:txBody>
          <a:bodyPr/>
          <a:lstStyle/>
          <a:p>
            <a:r>
              <a:rPr lang="en-US" dirty="0"/>
              <a:t>Who are students with behavior needs?</a:t>
            </a:r>
          </a:p>
          <a:p>
            <a:r>
              <a:rPr lang="en-US" dirty="0"/>
              <a:t>How are they doing?</a:t>
            </a:r>
          </a:p>
          <a:p>
            <a:r>
              <a:rPr lang="en-US" dirty="0"/>
              <a:t>What are the root causes of this disparity?</a:t>
            </a:r>
          </a:p>
          <a:p>
            <a:r>
              <a:rPr lang="en-US" dirty="0"/>
              <a:t>What are the manifestations of those root cause in schools?</a:t>
            </a:r>
          </a:p>
          <a:p>
            <a:r>
              <a:rPr lang="en-US" dirty="0"/>
              <a:t>What are the fundamental problems?</a:t>
            </a:r>
          </a:p>
          <a:p>
            <a:r>
              <a:rPr lang="en-US" dirty="0"/>
              <a:t>What can we do about it?</a:t>
            </a:r>
          </a:p>
        </p:txBody>
      </p:sp>
    </p:spTree>
    <p:extLst>
      <p:ext uri="{BB962C8B-B14F-4D97-AF65-F5344CB8AC3E}">
        <p14:creationId xmlns:p14="http://schemas.microsoft.com/office/powerpoint/2010/main" val="198670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3B6F-2E12-3046-8048-F69279BD1A91}"/>
              </a:ext>
            </a:extLst>
          </p:cNvPr>
          <p:cNvSpPr>
            <a:spLocks noGrp="1"/>
          </p:cNvSpPr>
          <p:nvPr>
            <p:ph type="title"/>
          </p:nvPr>
        </p:nvSpPr>
        <p:spPr/>
        <p:txBody>
          <a:bodyPr/>
          <a:lstStyle/>
          <a:p>
            <a:r>
              <a:rPr lang="en-US" dirty="0"/>
              <a:t>Who are students with behavior needs?</a:t>
            </a:r>
          </a:p>
        </p:txBody>
      </p:sp>
      <p:sp>
        <p:nvSpPr>
          <p:cNvPr id="3" name="Content Placeholder 2">
            <a:extLst>
              <a:ext uri="{FF2B5EF4-FFF2-40B4-BE49-F238E27FC236}">
                <a16:creationId xmlns:a16="http://schemas.microsoft.com/office/drawing/2014/main" id="{8E15EE60-19BB-5347-B413-76492FEE20D4}"/>
              </a:ext>
            </a:extLst>
          </p:cNvPr>
          <p:cNvSpPr>
            <a:spLocks noGrp="1"/>
          </p:cNvSpPr>
          <p:nvPr>
            <p:ph idx="1"/>
          </p:nvPr>
        </p:nvSpPr>
        <p:spPr/>
        <p:txBody>
          <a:bodyPr/>
          <a:lstStyle/>
          <a:p>
            <a:r>
              <a:rPr lang="en-US" dirty="0"/>
              <a:t>Disabilities across the spectrum manifest unwanted behaviors in school settings</a:t>
            </a:r>
          </a:p>
          <a:p>
            <a:r>
              <a:rPr lang="en-US" dirty="0"/>
              <a:t>According to state discipline data – students with school diagnoses of OHI, SLI, EBD, Autism and ID are most likely to be removed from school for behavior</a:t>
            </a:r>
          </a:p>
          <a:p>
            <a:pPr lvl="1"/>
            <a:r>
              <a:rPr lang="en-US" dirty="0"/>
              <a:t>In that order</a:t>
            </a:r>
          </a:p>
          <a:p>
            <a:r>
              <a:rPr lang="en-US" dirty="0"/>
              <a:t>Contextualization depends on data</a:t>
            </a:r>
          </a:p>
          <a:p>
            <a:pPr lvl="1"/>
            <a:r>
              <a:rPr lang="en-US" dirty="0"/>
              <a:t>Is there good data?</a:t>
            </a:r>
          </a:p>
        </p:txBody>
      </p:sp>
    </p:spTree>
    <p:extLst>
      <p:ext uri="{BB962C8B-B14F-4D97-AF65-F5344CB8AC3E}">
        <p14:creationId xmlns:p14="http://schemas.microsoft.com/office/powerpoint/2010/main" val="263908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E495F-D640-094E-9024-5373291B236D}"/>
              </a:ext>
            </a:extLst>
          </p:cNvPr>
          <p:cNvSpPr>
            <a:spLocks noGrp="1"/>
          </p:cNvSpPr>
          <p:nvPr>
            <p:ph type="title"/>
          </p:nvPr>
        </p:nvSpPr>
        <p:spPr/>
        <p:txBody>
          <a:bodyPr/>
          <a:lstStyle/>
          <a:p>
            <a:r>
              <a:rPr lang="en-US" dirty="0"/>
              <a:t>How are they doing? Poorly.</a:t>
            </a:r>
          </a:p>
        </p:txBody>
      </p:sp>
      <p:graphicFrame>
        <p:nvGraphicFramePr>
          <p:cNvPr id="4" name="Content Placeholder 3">
            <a:extLst>
              <a:ext uri="{FF2B5EF4-FFF2-40B4-BE49-F238E27FC236}">
                <a16:creationId xmlns:a16="http://schemas.microsoft.com/office/drawing/2014/main" id="{D3CCCA9A-C11A-C846-8B0B-90FDA68C2804}"/>
              </a:ext>
            </a:extLst>
          </p:cNvPr>
          <p:cNvGraphicFramePr>
            <a:graphicFrameLocks noGrp="1"/>
          </p:cNvGraphicFramePr>
          <p:nvPr>
            <p:ph idx="1"/>
            <p:extLst>
              <p:ext uri="{D42A27DB-BD31-4B8C-83A1-F6EECF244321}">
                <p14:modId xmlns:p14="http://schemas.microsoft.com/office/powerpoint/2010/main" val="164626698"/>
              </p:ext>
            </p:extLst>
          </p:nvPr>
        </p:nvGraphicFramePr>
        <p:xfrm>
          <a:off x="544078" y="2514600"/>
          <a:ext cx="11100667" cy="2656840"/>
        </p:xfrm>
        <a:graphic>
          <a:graphicData uri="http://schemas.openxmlformats.org/drawingml/2006/table">
            <a:tbl>
              <a:tblPr firstRow="1" bandRow="1">
                <a:tableStyleId>{5C22544A-7EE6-4342-B048-85BDC9FD1C3A}</a:tableStyleId>
              </a:tblPr>
              <a:tblGrid>
                <a:gridCol w="2981903">
                  <a:extLst>
                    <a:ext uri="{9D8B030D-6E8A-4147-A177-3AD203B41FA5}">
                      <a16:colId xmlns:a16="http://schemas.microsoft.com/office/drawing/2014/main" val="3773694803"/>
                    </a:ext>
                  </a:extLst>
                </a:gridCol>
                <a:gridCol w="2687782">
                  <a:extLst>
                    <a:ext uri="{9D8B030D-6E8A-4147-A177-3AD203B41FA5}">
                      <a16:colId xmlns:a16="http://schemas.microsoft.com/office/drawing/2014/main" val="1560428891"/>
                    </a:ext>
                  </a:extLst>
                </a:gridCol>
                <a:gridCol w="2549237">
                  <a:extLst>
                    <a:ext uri="{9D8B030D-6E8A-4147-A177-3AD203B41FA5}">
                      <a16:colId xmlns:a16="http://schemas.microsoft.com/office/drawing/2014/main" val="2477687332"/>
                    </a:ext>
                  </a:extLst>
                </a:gridCol>
                <a:gridCol w="2881745">
                  <a:extLst>
                    <a:ext uri="{9D8B030D-6E8A-4147-A177-3AD203B41FA5}">
                      <a16:colId xmlns:a16="http://schemas.microsoft.com/office/drawing/2014/main" val="1706293898"/>
                    </a:ext>
                  </a:extLst>
                </a:gridCol>
              </a:tblGrid>
              <a:tr h="370840">
                <a:tc>
                  <a:txBody>
                    <a:bodyPr/>
                    <a:lstStyle/>
                    <a:p>
                      <a:r>
                        <a:rPr lang="en-US" dirty="0"/>
                        <a:t>Measure</a:t>
                      </a:r>
                    </a:p>
                  </a:txBody>
                  <a:tcPr/>
                </a:tc>
                <a:tc>
                  <a:txBody>
                    <a:bodyPr/>
                    <a:lstStyle/>
                    <a:p>
                      <a:r>
                        <a:rPr lang="en-US" dirty="0"/>
                        <a:t>Students w/o disability</a:t>
                      </a:r>
                    </a:p>
                  </a:txBody>
                  <a:tcPr/>
                </a:tc>
                <a:tc>
                  <a:txBody>
                    <a:bodyPr/>
                    <a:lstStyle/>
                    <a:p>
                      <a:r>
                        <a:rPr lang="en-US" dirty="0"/>
                        <a:t>Students w/ disability</a:t>
                      </a:r>
                    </a:p>
                  </a:txBody>
                  <a:tcPr/>
                </a:tc>
                <a:tc>
                  <a:txBody>
                    <a:bodyPr/>
                    <a:lstStyle/>
                    <a:p>
                      <a:r>
                        <a:rPr lang="en-US" dirty="0"/>
                        <a:t>S w/ behavior disability</a:t>
                      </a:r>
                    </a:p>
                  </a:txBody>
                  <a:tcPr/>
                </a:tc>
                <a:extLst>
                  <a:ext uri="{0D108BD9-81ED-4DB2-BD59-A6C34878D82A}">
                    <a16:rowId xmlns:a16="http://schemas.microsoft.com/office/drawing/2014/main" val="1142850377"/>
                  </a:ext>
                </a:extLst>
              </a:tr>
              <a:tr h="370840">
                <a:tc>
                  <a:txBody>
                    <a:bodyPr/>
                    <a:lstStyle/>
                    <a:p>
                      <a:r>
                        <a:rPr lang="en-US" sz="2400" b="1" dirty="0"/>
                        <a:t>Graduation rate</a:t>
                      </a:r>
                    </a:p>
                  </a:txBody>
                  <a:tcPr/>
                </a:tc>
                <a:tc>
                  <a:txBody>
                    <a:bodyPr/>
                    <a:lstStyle/>
                    <a:p>
                      <a:pPr algn="ctr"/>
                      <a:r>
                        <a:rPr lang="en-US" b="1" dirty="0"/>
                        <a:t>91.5%</a:t>
                      </a:r>
                    </a:p>
                  </a:txBody>
                  <a:tcPr anchor="ctr"/>
                </a:tc>
                <a:tc>
                  <a:txBody>
                    <a:bodyPr/>
                    <a:lstStyle/>
                    <a:p>
                      <a:pPr algn="ctr"/>
                      <a:r>
                        <a:rPr lang="en-US" b="1" dirty="0"/>
                        <a:t>77.8%</a:t>
                      </a:r>
                    </a:p>
                  </a:txBody>
                  <a:tcPr anchor="ctr"/>
                </a:tc>
                <a:tc>
                  <a:txBody>
                    <a:bodyPr/>
                    <a:lstStyle/>
                    <a:p>
                      <a:pPr algn="ctr"/>
                      <a:r>
                        <a:rPr lang="en-US" b="1" dirty="0"/>
                        <a:t>?</a:t>
                      </a:r>
                    </a:p>
                  </a:txBody>
                  <a:tcPr anchor="ctr"/>
                </a:tc>
                <a:extLst>
                  <a:ext uri="{0D108BD9-81ED-4DB2-BD59-A6C34878D82A}">
                    <a16:rowId xmlns:a16="http://schemas.microsoft.com/office/drawing/2014/main" val="642158302"/>
                  </a:ext>
                </a:extLst>
              </a:tr>
              <a:tr h="370840">
                <a:tc>
                  <a:txBody>
                    <a:bodyPr/>
                    <a:lstStyle/>
                    <a:p>
                      <a:r>
                        <a:rPr lang="en-US" sz="2400" b="1" dirty="0"/>
                        <a:t>Post-sec rate</a:t>
                      </a:r>
                    </a:p>
                  </a:txBody>
                  <a:tcPr/>
                </a:tc>
                <a:tc>
                  <a:txBody>
                    <a:bodyPr/>
                    <a:lstStyle/>
                    <a:p>
                      <a:pPr algn="ctr"/>
                      <a:r>
                        <a:rPr lang="en-US" b="1" dirty="0"/>
                        <a:t>56.2%</a:t>
                      </a:r>
                    </a:p>
                  </a:txBody>
                  <a:tcPr anchor="ctr"/>
                </a:tc>
                <a:tc>
                  <a:txBody>
                    <a:bodyPr/>
                    <a:lstStyle/>
                    <a:p>
                      <a:pPr algn="ctr"/>
                      <a:r>
                        <a:rPr lang="en-US" b="1" dirty="0"/>
                        <a:t>28.9%</a:t>
                      </a:r>
                    </a:p>
                  </a:txBody>
                  <a:tcPr anchor="ctr"/>
                </a:tc>
                <a:tc>
                  <a:txBody>
                    <a:bodyPr/>
                    <a:lstStyle/>
                    <a:p>
                      <a:pPr algn="ctr"/>
                      <a:r>
                        <a:rPr lang="en-US" b="1" dirty="0"/>
                        <a:t>?</a:t>
                      </a:r>
                    </a:p>
                  </a:txBody>
                  <a:tcPr anchor="ctr"/>
                </a:tc>
                <a:extLst>
                  <a:ext uri="{0D108BD9-81ED-4DB2-BD59-A6C34878D82A}">
                    <a16:rowId xmlns:a16="http://schemas.microsoft.com/office/drawing/2014/main" val="607652252"/>
                  </a:ext>
                </a:extLst>
              </a:tr>
              <a:tr h="370840">
                <a:tc>
                  <a:txBody>
                    <a:bodyPr/>
                    <a:lstStyle/>
                    <a:p>
                      <a:r>
                        <a:rPr lang="en-US" sz="2400" b="1" dirty="0"/>
                        <a:t>Chronically absent</a:t>
                      </a:r>
                    </a:p>
                  </a:txBody>
                  <a:tcPr/>
                </a:tc>
                <a:tc>
                  <a:txBody>
                    <a:bodyPr/>
                    <a:lstStyle/>
                    <a:p>
                      <a:pPr algn="ctr"/>
                      <a:r>
                        <a:rPr lang="en-US" b="1" dirty="0"/>
                        <a:t>20.3%</a:t>
                      </a:r>
                    </a:p>
                  </a:txBody>
                  <a:tcPr anchor="ctr"/>
                </a:tc>
                <a:tc>
                  <a:txBody>
                    <a:bodyPr/>
                    <a:lstStyle/>
                    <a:p>
                      <a:pPr algn="ctr"/>
                      <a:r>
                        <a:rPr lang="en-US" b="1" dirty="0"/>
                        <a:t>24.6%</a:t>
                      </a:r>
                    </a:p>
                  </a:txBody>
                  <a:tcPr anchor="ctr"/>
                </a:tc>
                <a:tc>
                  <a:txBody>
                    <a:bodyPr/>
                    <a:lstStyle/>
                    <a:p>
                      <a:pPr algn="ctr"/>
                      <a:r>
                        <a:rPr lang="en-US" b="1" dirty="0"/>
                        <a:t>?</a:t>
                      </a:r>
                    </a:p>
                  </a:txBody>
                  <a:tcPr anchor="ctr"/>
                </a:tc>
                <a:extLst>
                  <a:ext uri="{0D108BD9-81ED-4DB2-BD59-A6C34878D82A}">
                    <a16:rowId xmlns:a16="http://schemas.microsoft.com/office/drawing/2014/main" val="403999215"/>
                  </a:ext>
                </a:extLst>
              </a:tr>
              <a:tr h="370840">
                <a:tc>
                  <a:txBody>
                    <a:bodyPr/>
                    <a:lstStyle/>
                    <a:p>
                      <a:r>
                        <a:rPr lang="en-US" sz="2400" b="1" dirty="0"/>
                        <a:t>Dropout rate</a:t>
                      </a:r>
                    </a:p>
                  </a:txBody>
                  <a:tcPr/>
                </a:tc>
                <a:tc>
                  <a:txBody>
                    <a:bodyPr/>
                    <a:lstStyle/>
                    <a:p>
                      <a:pPr algn="ctr"/>
                      <a:r>
                        <a:rPr lang="en-US" b="1" dirty="0"/>
                        <a:t>6.7%</a:t>
                      </a:r>
                    </a:p>
                  </a:txBody>
                  <a:tcPr anchor="ctr"/>
                </a:tc>
                <a:tc>
                  <a:txBody>
                    <a:bodyPr/>
                    <a:lstStyle/>
                    <a:p>
                      <a:pPr algn="ctr"/>
                      <a:r>
                        <a:rPr lang="en-US" b="1" dirty="0"/>
                        <a:t>10.8%</a:t>
                      </a:r>
                    </a:p>
                  </a:txBody>
                  <a:tcPr anchor="ctr"/>
                </a:tc>
                <a:tc>
                  <a:txBody>
                    <a:bodyPr/>
                    <a:lstStyle/>
                    <a:p>
                      <a:pPr algn="ctr"/>
                      <a:r>
                        <a:rPr lang="en-US" b="1" dirty="0"/>
                        <a:t>?</a:t>
                      </a:r>
                    </a:p>
                  </a:txBody>
                  <a:tcPr anchor="ctr"/>
                </a:tc>
                <a:extLst>
                  <a:ext uri="{0D108BD9-81ED-4DB2-BD59-A6C34878D82A}">
                    <a16:rowId xmlns:a16="http://schemas.microsoft.com/office/drawing/2014/main" val="761735799"/>
                  </a:ext>
                </a:extLst>
              </a:tr>
              <a:tr h="370840">
                <a:tc>
                  <a:txBody>
                    <a:bodyPr/>
                    <a:lstStyle/>
                    <a:p>
                      <a:r>
                        <a:rPr lang="en-US" sz="2400" b="1" dirty="0"/>
                        <a:t>Restraint/Seclusion</a:t>
                      </a:r>
                    </a:p>
                  </a:txBody>
                  <a:tcPr/>
                </a:tc>
                <a:tc>
                  <a:txBody>
                    <a:bodyPr/>
                    <a:lstStyle/>
                    <a:p>
                      <a:pPr algn="ctr"/>
                      <a:r>
                        <a:rPr lang="en-US" b="1" dirty="0"/>
                        <a:t>?</a:t>
                      </a:r>
                    </a:p>
                  </a:txBody>
                  <a:tcPr anchor="ctr"/>
                </a:tc>
                <a:tc>
                  <a:txBody>
                    <a:bodyPr/>
                    <a:lstStyle/>
                    <a:p>
                      <a:pPr algn="ctr"/>
                      <a:r>
                        <a:rPr lang="en-US" b="1" dirty="0"/>
                        <a:t>1281</a:t>
                      </a:r>
                    </a:p>
                  </a:txBody>
                  <a:tcPr anchor="ctr"/>
                </a:tc>
                <a:tc>
                  <a:txBody>
                    <a:bodyPr/>
                    <a:lstStyle/>
                    <a:p>
                      <a:pPr algn="ctr"/>
                      <a:r>
                        <a:rPr lang="en-US" b="1" dirty="0"/>
                        <a:t>1231</a:t>
                      </a:r>
                    </a:p>
                  </a:txBody>
                  <a:tcPr anchor="ctr"/>
                </a:tc>
                <a:extLst>
                  <a:ext uri="{0D108BD9-81ED-4DB2-BD59-A6C34878D82A}">
                    <a16:rowId xmlns:a16="http://schemas.microsoft.com/office/drawing/2014/main" val="3681721992"/>
                  </a:ext>
                </a:extLst>
              </a:tr>
            </a:tbl>
          </a:graphicData>
        </a:graphic>
      </p:graphicFrame>
      <p:sp>
        <p:nvSpPr>
          <p:cNvPr id="5" name="TextBox 4">
            <a:extLst>
              <a:ext uri="{FF2B5EF4-FFF2-40B4-BE49-F238E27FC236}">
                <a16:creationId xmlns:a16="http://schemas.microsoft.com/office/drawing/2014/main" id="{835DFC85-168C-A34A-9B72-475532065354}"/>
              </a:ext>
            </a:extLst>
          </p:cNvPr>
          <p:cNvSpPr txBox="1"/>
          <p:nvPr/>
        </p:nvSpPr>
        <p:spPr>
          <a:xfrm>
            <a:off x="1141413" y="5541817"/>
            <a:ext cx="4220296" cy="369332"/>
          </a:xfrm>
          <a:prstGeom prst="rect">
            <a:avLst/>
          </a:prstGeom>
          <a:noFill/>
        </p:spPr>
        <p:txBody>
          <a:bodyPr wrap="square" rtlCol="0">
            <a:spAutoFit/>
          </a:bodyPr>
          <a:lstStyle/>
          <a:p>
            <a:pPr marL="285750" indent="-285750">
              <a:buFont typeface="Arial" panose="020B0604020202020204" pitchFamily="34" charset="0"/>
              <a:buChar char="•"/>
            </a:pPr>
            <a:r>
              <a:rPr lang="en-US" dirty="0"/>
              <a:t>How is this data?</a:t>
            </a:r>
          </a:p>
        </p:txBody>
      </p:sp>
    </p:spTree>
    <p:extLst>
      <p:ext uri="{BB962C8B-B14F-4D97-AF65-F5344CB8AC3E}">
        <p14:creationId xmlns:p14="http://schemas.microsoft.com/office/powerpoint/2010/main" val="4157830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AC2F9-C8F6-5743-BF95-ACC40FBAA855}"/>
              </a:ext>
            </a:extLst>
          </p:cNvPr>
          <p:cNvSpPr>
            <a:spLocks noGrp="1"/>
          </p:cNvSpPr>
          <p:nvPr>
            <p:ph type="title"/>
          </p:nvPr>
        </p:nvSpPr>
        <p:spPr/>
        <p:txBody>
          <a:bodyPr/>
          <a:lstStyle/>
          <a:p>
            <a:r>
              <a:rPr lang="en-US" dirty="0"/>
              <a:t>Root Cause #1 – Teacher shortage and turnover (1)</a:t>
            </a:r>
          </a:p>
        </p:txBody>
      </p:sp>
      <p:sp>
        <p:nvSpPr>
          <p:cNvPr id="3" name="Content Placeholder 2">
            <a:extLst>
              <a:ext uri="{FF2B5EF4-FFF2-40B4-BE49-F238E27FC236}">
                <a16:creationId xmlns:a16="http://schemas.microsoft.com/office/drawing/2014/main" id="{9504CBBB-B400-1E40-A257-029EA78F192C}"/>
              </a:ext>
            </a:extLst>
          </p:cNvPr>
          <p:cNvSpPr>
            <a:spLocks noGrp="1"/>
          </p:cNvSpPr>
          <p:nvPr>
            <p:ph idx="1"/>
          </p:nvPr>
        </p:nvSpPr>
        <p:spPr>
          <a:xfrm>
            <a:off x="1141413" y="2396836"/>
            <a:ext cx="9905998" cy="3685309"/>
          </a:xfrm>
        </p:spPr>
        <p:txBody>
          <a:bodyPr>
            <a:normAutofit/>
          </a:bodyPr>
          <a:lstStyle/>
          <a:p>
            <a:r>
              <a:rPr lang="en-US" dirty="0"/>
              <a:t>Special </a:t>
            </a:r>
            <a:r>
              <a:rPr lang="en-US" dirty="0" err="1"/>
              <a:t>ed</a:t>
            </a:r>
            <a:r>
              <a:rPr lang="en-US" dirty="0"/>
              <a:t> teachers are more likely to leave and quit their positions</a:t>
            </a:r>
          </a:p>
          <a:p>
            <a:r>
              <a:rPr lang="en-US" dirty="0"/>
              <a:t>Teacher turnover is bad for kids – it’s worse for kids with disabilities</a:t>
            </a:r>
          </a:p>
          <a:p>
            <a:r>
              <a:rPr lang="en-US" dirty="0"/>
              <a:t>Research shows that teachers are more likely to leave their positions when their classes have higher levels of students with disabilities</a:t>
            </a:r>
          </a:p>
          <a:p>
            <a:pPr lvl="1"/>
            <a:r>
              <a:rPr lang="en-US" dirty="0"/>
              <a:t>They are still more likely to leave when they have a high level of students with behavior needs (EBD)</a:t>
            </a:r>
          </a:p>
          <a:p>
            <a:r>
              <a:rPr lang="en-US" dirty="0"/>
              <a:t>This is also true for schools with higher levels of students living in poverty and concentrated poverty </a:t>
            </a:r>
          </a:p>
          <a:p>
            <a:pPr lvl="1"/>
            <a:r>
              <a:rPr lang="en-US" dirty="0"/>
              <a:t>Crossover w/ race</a:t>
            </a:r>
          </a:p>
          <a:p>
            <a:pPr lvl="1"/>
            <a:r>
              <a:rPr lang="en-US" dirty="0"/>
              <a:t>Intersectional impacts</a:t>
            </a:r>
          </a:p>
        </p:txBody>
      </p:sp>
    </p:spTree>
    <p:extLst>
      <p:ext uri="{BB962C8B-B14F-4D97-AF65-F5344CB8AC3E}">
        <p14:creationId xmlns:p14="http://schemas.microsoft.com/office/powerpoint/2010/main" val="425148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10502-94DC-DA4A-A601-1D2EF5A1F006}"/>
              </a:ext>
            </a:extLst>
          </p:cNvPr>
          <p:cNvSpPr>
            <a:spLocks noGrp="1"/>
          </p:cNvSpPr>
          <p:nvPr>
            <p:ph type="title"/>
          </p:nvPr>
        </p:nvSpPr>
        <p:spPr/>
        <p:txBody>
          <a:bodyPr/>
          <a:lstStyle/>
          <a:p>
            <a:r>
              <a:rPr lang="en-US" dirty="0"/>
              <a:t>Root Cause #1 – Teacher shortage and turnover (2)</a:t>
            </a:r>
          </a:p>
        </p:txBody>
      </p:sp>
      <p:sp>
        <p:nvSpPr>
          <p:cNvPr id="3" name="Content Placeholder 2">
            <a:extLst>
              <a:ext uri="{FF2B5EF4-FFF2-40B4-BE49-F238E27FC236}">
                <a16:creationId xmlns:a16="http://schemas.microsoft.com/office/drawing/2014/main" id="{6B4A9EFE-C079-7744-80E6-F936CBFD4687}"/>
              </a:ext>
            </a:extLst>
          </p:cNvPr>
          <p:cNvSpPr>
            <a:spLocks noGrp="1"/>
          </p:cNvSpPr>
          <p:nvPr>
            <p:ph idx="1"/>
          </p:nvPr>
        </p:nvSpPr>
        <p:spPr/>
        <p:txBody>
          <a:bodyPr/>
          <a:lstStyle/>
          <a:p>
            <a:r>
              <a:rPr lang="en-US" dirty="0"/>
              <a:t>In Tennessee:</a:t>
            </a:r>
          </a:p>
          <a:p>
            <a:pPr lvl="1"/>
            <a:r>
              <a:rPr lang="en-US" dirty="0"/>
              <a:t>85% of districts said they had a shortage of special education teachers and too few applicants for those positions</a:t>
            </a:r>
          </a:p>
          <a:p>
            <a:pPr lvl="1"/>
            <a:r>
              <a:rPr lang="en-US" dirty="0"/>
              <a:t>At last report, 21% of special education teachers left their schools, or the profession altogether</a:t>
            </a:r>
          </a:p>
          <a:p>
            <a:pPr lvl="1"/>
            <a:r>
              <a:rPr lang="en-US" dirty="0"/>
              <a:t>Is this good data?</a:t>
            </a:r>
          </a:p>
        </p:txBody>
      </p:sp>
    </p:spTree>
    <p:extLst>
      <p:ext uri="{BB962C8B-B14F-4D97-AF65-F5344CB8AC3E}">
        <p14:creationId xmlns:p14="http://schemas.microsoft.com/office/powerpoint/2010/main" val="758741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FFC0E-2AD5-D341-9167-18A12B83BF4A}"/>
              </a:ext>
            </a:extLst>
          </p:cNvPr>
          <p:cNvSpPr>
            <a:spLocks noGrp="1"/>
          </p:cNvSpPr>
          <p:nvPr>
            <p:ph type="title"/>
          </p:nvPr>
        </p:nvSpPr>
        <p:spPr/>
        <p:txBody>
          <a:bodyPr/>
          <a:lstStyle/>
          <a:p>
            <a:r>
              <a:rPr lang="en-US" dirty="0"/>
              <a:t>Root Cause #1 – Teacher shortage and turnover (3)</a:t>
            </a:r>
          </a:p>
        </p:txBody>
      </p:sp>
      <p:sp>
        <p:nvSpPr>
          <p:cNvPr id="3" name="Content Placeholder 2">
            <a:extLst>
              <a:ext uri="{FF2B5EF4-FFF2-40B4-BE49-F238E27FC236}">
                <a16:creationId xmlns:a16="http://schemas.microsoft.com/office/drawing/2014/main" id="{C8C5ADE7-3305-3849-862E-BCE507EF34B1}"/>
              </a:ext>
            </a:extLst>
          </p:cNvPr>
          <p:cNvSpPr>
            <a:spLocks noGrp="1"/>
          </p:cNvSpPr>
          <p:nvPr>
            <p:ph idx="1"/>
          </p:nvPr>
        </p:nvSpPr>
        <p:spPr/>
        <p:txBody>
          <a:bodyPr/>
          <a:lstStyle/>
          <a:p>
            <a:r>
              <a:rPr lang="en-US" dirty="0"/>
              <a:t>Why is it so bad in TN?</a:t>
            </a:r>
          </a:p>
          <a:p>
            <a:pPr lvl="1"/>
            <a:r>
              <a:rPr lang="en-US" dirty="0"/>
              <a:t>Low teacher wage</a:t>
            </a:r>
          </a:p>
          <a:p>
            <a:pPr lvl="1"/>
            <a:r>
              <a:rPr lang="en-US" dirty="0"/>
              <a:t>Low school investment</a:t>
            </a:r>
          </a:p>
          <a:p>
            <a:pPr lvl="1"/>
            <a:r>
              <a:rPr lang="en-US" dirty="0"/>
              <a:t>High levels of childhood poverty</a:t>
            </a:r>
          </a:p>
        </p:txBody>
      </p:sp>
    </p:spTree>
    <p:extLst>
      <p:ext uri="{BB962C8B-B14F-4D97-AF65-F5344CB8AC3E}">
        <p14:creationId xmlns:p14="http://schemas.microsoft.com/office/powerpoint/2010/main" val="262829686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{913B8C35-C415-E745-B80B-ED12FD521C3C}tf10001072</Template>
  <TotalTime>175</TotalTime>
  <Words>1922</Words>
  <Application>Microsoft Macintosh PowerPoint</Application>
  <PresentationFormat>Widescreen</PresentationFormat>
  <Paragraphs>199</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Franklin Gothic Book</vt:lpstr>
      <vt:lpstr>Crop</vt:lpstr>
      <vt:lpstr>Special Education Behavior Supports, Policies and Practices in Tennessee Schools: Issues and Solutions</vt:lpstr>
      <vt:lpstr>White paper - Context</vt:lpstr>
      <vt:lpstr>Key Takeaways</vt:lpstr>
      <vt:lpstr>Table of Contents/Agenda</vt:lpstr>
      <vt:lpstr>Who are students with behavior needs?</vt:lpstr>
      <vt:lpstr>How are they doing? Poorly.</vt:lpstr>
      <vt:lpstr>Root Cause #1 – Teacher shortage and turnover (1)</vt:lpstr>
      <vt:lpstr>Root Cause #1 – Teacher shortage and turnover (2)</vt:lpstr>
      <vt:lpstr>Root Cause #1 – Teacher shortage and turnover (3)</vt:lpstr>
      <vt:lpstr>Root Cause #2 – Gen Ed and SPED teachers don’t work well with kids with behavior needs (1)</vt:lpstr>
      <vt:lpstr>Root Cause #2 – Gen Ed and SPED teachers don’t work well with kids with behavior needs (2)</vt:lpstr>
      <vt:lpstr>Root Cause #2 – Gen Ed and SPED teachers don’t work well with kids with behavior needs (3)</vt:lpstr>
      <vt:lpstr>Root Cause #2 – Gen Ed and SPED teachers don’t work well with kids with behavior needs (4)</vt:lpstr>
      <vt:lpstr>Root Cause #2 – Gen Ed and SPED teachers don’t work well with kids with behavior needs (5)</vt:lpstr>
      <vt:lpstr>Root Cause #2 – Gen Ed and SPED teachers don’t work well with kids with behavior needs (6)</vt:lpstr>
      <vt:lpstr>Root Cause #2 – Gen Ed and SPED teachers don’t work well with kids with behavior needs (7)</vt:lpstr>
      <vt:lpstr>Root Cause #2 – Gen Ed and SPED teachers don’t work well with kids with behavior needs (8)</vt:lpstr>
      <vt:lpstr>Root Cause #2 – Gen Ed and SPED teachers don’t work well with kids with behavior needs (9)</vt:lpstr>
      <vt:lpstr>Root Cause #3: Lack of access to effective school-based supports and therapies (1)</vt:lpstr>
      <vt:lpstr>Root Cause #3: Lack of access to effective school-based supports and therapies (2)</vt:lpstr>
      <vt:lpstr>Root Cause #3: Lack of access to effective school-based supports and therapies (3)</vt:lpstr>
      <vt:lpstr>Root Cause #3: Lack of access to effective school-based supports and therapies (4)</vt:lpstr>
      <vt:lpstr>Root Cause #4: State Environment</vt:lpstr>
      <vt:lpstr>Manifestations:</vt:lpstr>
      <vt:lpstr>Manifestations: Exclusionary Discipline Practices – formal and informal</vt:lpstr>
      <vt:lpstr>Fundamental Problems </vt:lpstr>
      <vt:lpstr>Policy Solutions - Classroom level</vt:lpstr>
      <vt:lpstr>Policy solutions: School level</vt:lpstr>
      <vt:lpstr>Policy Solutions – State level</vt:lpstr>
      <vt:lpstr>Next steps – starting on the ground</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Behavior Supports, Policies and Practices in Tennessee Schools: Issues and Solutions</dc:title>
  <dc:creator>Microsoft Office User</dc:creator>
  <cp:lastModifiedBy>Microsoft Office User</cp:lastModifiedBy>
  <cp:revision>15</cp:revision>
  <dcterms:created xsi:type="dcterms:W3CDTF">2023-08-18T17:34:03Z</dcterms:created>
  <dcterms:modified xsi:type="dcterms:W3CDTF">2023-08-18T20:29:33Z</dcterms:modified>
</cp:coreProperties>
</file>