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2"/>
    <p:restoredTop sz="95781"/>
  </p:normalViewPr>
  <p:slideViewPr>
    <p:cSldViewPr snapToGrid="0" snapToObjects="1">
      <p:cViewPr varScale="1">
        <p:scale>
          <a:sx n="93" d="100"/>
          <a:sy n="93" d="100"/>
        </p:scale>
        <p:origin x="208" y="4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6/26/25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6/26/25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6/26/25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6/26/25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6/26/25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6/26/25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6/26/25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6/26/25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6/26/25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6/26/25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6/26/25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6/26/25</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2B11D-569F-9544-985B-B88BAF317A77}"/>
              </a:ext>
            </a:extLst>
          </p:cNvPr>
          <p:cNvSpPr>
            <a:spLocks noGrp="1"/>
          </p:cNvSpPr>
          <p:nvPr>
            <p:ph type="ctrTitle"/>
          </p:nvPr>
        </p:nvSpPr>
        <p:spPr/>
        <p:txBody>
          <a:bodyPr/>
          <a:lstStyle/>
          <a:p>
            <a:r>
              <a:rPr lang="en-US" dirty="0"/>
              <a:t>Paid Family Caregiving: part 1</a:t>
            </a:r>
          </a:p>
        </p:txBody>
      </p:sp>
      <p:sp>
        <p:nvSpPr>
          <p:cNvPr id="3" name="Subtitle 2">
            <a:extLst>
              <a:ext uri="{FF2B5EF4-FFF2-40B4-BE49-F238E27FC236}">
                <a16:creationId xmlns:a16="http://schemas.microsoft.com/office/drawing/2014/main" id="{A0A7656A-E44D-DC41-A35E-93F13C62AB2B}"/>
              </a:ext>
            </a:extLst>
          </p:cNvPr>
          <p:cNvSpPr>
            <a:spLocks noGrp="1"/>
          </p:cNvSpPr>
          <p:nvPr>
            <p:ph type="subTitle" idx="1"/>
          </p:nvPr>
        </p:nvSpPr>
        <p:spPr/>
        <p:txBody>
          <a:bodyPr>
            <a:normAutofit/>
          </a:bodyPr>
          <a:lstStyle/>
          <a:p>
            <a:r>
              <a:rPr lang="en-US" sz="4000" dirty="0"/>
              <a:t>Q&amp;A</a:t>
            </a:r>
          </a:p>
        </p:txBody>
      </p:sp>
    </p:spTree>
    <p:extLst>
      <p:ext uri="{BB962C8B-B14F-4D97-AF65-F5344CB8AC3E}">
        <p14:creationId xmlns:p14="http://schemas.microsoft.com/office/powerpoint/2010/main" val="924749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ECCE5-BBB6-DA4A-B6BD-5E3763A62BC1}"/>
              </a:ext>
            </a:extLst>
          </p:cNvPr>
          <p:cNvSpPr>
            <a:spLocks noGrp="1"/>
          </p:cNvSpPr>
          <p:nvPr>
            <p:ph type="title"/>
          </p:nvPr>
        </p:nvSpPr>
        <p:spPr/>
        <p:txBody>
          <a:bodyPr/>
          <a:lstStyle/>
          <a:p>
            <a:r>
              <a:rPr lang="en-US" dirty="0"/>
              <a:t>Q&amp;A</a:t>
            </a:r>
          </a:p>
        </p:txBody>
      </p:sp>
      <p:sp>
        <p:nvSpPr>
          <p:cNvPr id="3" name="Content Placeholder 2">
            <a:extLst>
              <a:ext uri="{FF2B5EF4-FFF2-40B4-BE49-F238E27FC236}">
                <a16:creationId xmlns:a16="http://schemas.microsoft.com/office/drawing/2014/main" id="{29F49557-7BAE-844A-953E-7C21878F4861}"/>
              </a:ext>
            </a:extLst>
          </p:cNvPr>
          <p:cNvSpPr>
            <a:spLocks noGrp="1"/>
          </p:cNvSpPr>
          <p:nvPr>
            <p:ph idx="1"/>
          </p:nvPr>
        </p:nvSpPr>
        <p:spPr/>
        <p:txBody>
          <a:bodyPr>
            <a:normAutofit lnSpcReduction="10000"/>
          </a:bodyPr>
          <a:lstStyle/>
          <a:p>
            <a:r>
              <a:rPr lang="en-US" dirty="0"/>
              <a:t>I am his mom, his legal guardian/conservator and he will live with me as long as I can care for him. We had several programs deny us when we lived in Texas because I was his mom, guardian and he lived in my home. Will this still be an issue with this new bill? </a:t>
            </a:r>
          </a:p>
          <a:p>
            <a:r>
              <a:rPr lang="en-US" dirty="0"/>
              <a:t>Will parents be able to get paid as well or just caregivers that are not parents?</a:t>
            </a:r>
          </a:p>
          <a:p>
            <a:r>
              <a:rPr lang="en-US" dirty="0"/>
              <a:t>How does this bill pertain to autistic children?</a:t>
            </a:r>
          </a:p>
          <a:p>
            <a:r>
              <a:rPr lang="en-US" dirty="0"/>
              <a:t>Can someone who has a Conservatorship of a family member be a paid caregiver?</a:t>
            </a:r>
          </a:p>
          <a:p>
            <a:r>
              <a:rPr lang="en-US" dirty="0"/>
              <a:t>What are the requirements? Can you utilize this program along with Katie Beckett or if you have adopted a special needs child who receives Medicaid?</a:t>
            </a:r>
          </a:p>
        </p:txBody>
      </p:sp>
    </p:spTree>
    <p:extLst>
      <p:ext uri="{BB962C8B-B14F-4D97-AF65-F5344CB8AC3E}">
        <p14:creationId xmlns:p14="http://schemas.microsoft.com/office/powerpoint/2010/main" val="1865337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0B368-186E-BD46-888C-0A09BCC88F0A}"/>
              </a:ext>
            </a:extLst>
          </p:cNvPr>
          <p:cNvSpPr>
            <a:spLocks noGrp="1"/>
          </p:cNvSpPr>
          <p:nvPr>
            <p:ph type="title"/>
          </p:nvPr>
        </p:nvSpPr>
        <p:spPr/>
        <p:txBody>
          <a:bodyPr/>
          <a:lstStyle/>
          <a:p>
            <a:r>
              <a:rPr lang="en-US" dirty="0"/>
              <a:t>Q&amp;A</a:t>
            </a:r>
          </a:p>
        </p:txBody>
      </p:sp>
      <p:sp>
        <p:nvSpPr>
          <p:cNvPr id="3" name="Content Placeholder 2">
            <a:extLst>
              <a:ext uri="{FF2B5EF4-FFF2-40B4-BE49-F238E27FC236}">
                <a16:creationId xmlns:a16="http://schemas.microsoft.com/office/drawing/2014/main" id="{7A492AAC-A2F2-B543-80CB-87568CBC0E45}"/>
              </a:ext>
            </a:extLst>
          </p:cNvPr>
          <p:cNvSpPr>
            <a:spLocks noGrp="1"/>
          </p:cNvSpPr>
          <p:nvPr>
            <p:ph idx="1"/>
          </p:nvPr>
        </p:nvSpPr>
        <p:spPr>
          <a:xfrm>
            <a:off x="2231136" y="2638044"/>
            <a:ext cx="7729728" cy="3499520"/>
          </a:xfrm>
        </p:spPr>
        <p:txBody>
          <a:bodyPr>
            <a:normAutofit lnSpcReduction="10000"/>
          </a:bodyPr>
          <a:lstStyle/>
          <a:p>
            <a:r>
              <a:rPr lang="en-US" dirty="0"/>
              <a:t>Will the paid-caregiving be cover families that home school their children under the age of 18 or for 18 and older?</a:t>
            </a:r>
          </a:p>
          <a:p>
            <a:r>
              <a:rPr lang="en-US" dirty="0"/>
              <a:t>Is this based on financial status of the caregiver?</a:t>
            </a:r>
          </a:p>
          <a:p>
            <a:r>
              <a:rPr lang="en-US" dirty="0"/>
              <a:t>I don't know much about the program but is it income based?  Can it help provide funds for elderly parents or youth 18 and older with intellectual disabilities?</a:t>
            </a:r>
          </a:p>
          <a:p>
            <a:r>
              <a:rPr lang="en-US" dirty="0"/>
              <a:t>List of agencies for parents</a:t>
            </a:r>
          </a:p>
          <a:p>
            <a:r>
              <a:rPr lang="en-US" dirty="0"/>
              <a:t>I would love to know how this program works, what the requirements are, how much $ is paid, and how to apply to be a paid caregiver.</a:t>
            </a:r>
          </a:p>
          <a:p>
            <a:r>
              <a:rPr lang="en-US" dirty="0"/>
              <a:t>My father in law in nursing home, what can we do to get him home with help, Alzheimer's.</a:t>
            </a:r>
          </a:p>
        </p:txBody>
      </p:sp>
    </p:spTree>
    <p:extLst>
      <p:ext uri="{BB962C8B-B14F-4D97-AF65-F5344CB8AC3E}">
        <p14:creationId xmlns:p14="http://schemas.microsoft.com/office/powerpoint/2010/main" val="3056461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4D136-C4A4-4142-AC67-3673F1F4C2B7}"/>
              </a:ext>
            </a:extLst>
          </p:cNvPr>
          <p:cNvSpPr>
            <a:spLocks noGrp="1"/>
          </p:cNvSpPr>
          <p:nvPr>
            <p:ph type="title"/>
          </p:nvPr>
        </p:nvSpPr>
        <p:spPr/>
        <p:txBody>
          <a:bodyPr/>
          <a:lstStyle/>
          <a:p>
            <a:r>
              <a:rPr lang="en-US" dirty="0"/>
              <a:t>Q&amp;A</a:t>
            </a:r>
          </a:p>
        </p:txBody>
      </p:sp>
      <p:sp>
        <p:nvSpPr>
          <p:cNvPr id="3" name="Content Placeholder 2">
            <a:extLst>
              <a:ext uri="{FF2B5EF4-FFF2-40B4-BE49-F238E27FC236}">
                <a16:creationId xmlns:a16="http://schemas.microsoft.com/office/drawing/2014/main" id="{DF29460D-4379-2B4E-9624-9317B56B3658}"/>
              </a:ext>
            </a:extLst>
          </p:cNvPr>
          <p:cNvSpPr>
            <a:spLocks noGrp="1"/>
          </p:cNvSpPr>
          <p:nvPr>
            <p:ph idx="1"/>
          </p:nvPr>
        </p:nvSpPr>
        <p:spPr/>
        <p:txBody>
          <a:bodyPr/>
          <a:lstStyle/>
          <a:p>
            <a:r>
              <a:rPr lang="en-US" dirty="0"/>
              <a:t>Is any family eligible for paid caregiving if their child is under 18? And will they be paid for days when they don't have any nursing available? Do parents have to be hired by an agency</a:t>
            </a:r>
          </a:p>
          <a:p>
            <a:r>
              <a:rPr lang="en-US" dirty="0"/>
              <a:t>I work with families of children with chronic illnesses. Will there be a requirement to prove the severity of the illness to be eligible?</a:t>
            </a:r>
          </a:p>
          <a:p>
            <a:r>
              <a:rPr lang="en-US" dirty="0"/>
              <a:t>When will it begin? What is the criteria for eligibility?</a:t>
            </a:r>
          </a:p>
          <a:p>
            <a:r>
              <a:rPr lang="en-US" dirty="0"/>
              <a:t>How do we apply for it and my son is 3 years old.</a:t>
            </a:r>
          </a:p>
          <a:p>
            <a:endParaRPr lang="en-US" dirty="0"/>
          </a:p>
        </p:txBody>
      </p:sp>
    </p:spTree>
    <p:extLst>
      <p:ext uri="{BB962C8B-B14F-4D97-AF65-F5344CB8AC3E}">
        <p14:creationId xmlns:p14="http://schemas.microsoft.com/office/powerpoint/2010/main" val="3845420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C399A-F5A0-8745-B7C5-5A9763CE59DA}"/>
              </a:ext>
            </a:extLst>
          </p:cNvPr>
          <p:cNvSpPr>
            <a:spLocks noGrp="1"/>
          </p:cNvSpPr>
          <p:nvPr>
            <p:ph type="title"/>
          </p:nvPr>
        </p:nvSpPr>
        <p:spPr/>
        <p:txBody>
          <a:bodyPr/>
          <a:lstStyle/>
          <a:p>
            <a:r>
              <a:rPr lang="en-US" dirty="0"/>
              <a:t>Q&amp;A</a:t>
            </a:r>
          </a:p>
        </p:txBody>
      </p:sp>
      <p:sp>
        <p:nvSpPr>
          <p:cNvPr id="3" name="Content Placeholder 2">
            <a:extLst>
              <a:ext uri="{FF2B5EF4-FFF2-40B4-BE49-F238E27FC236}">
                <a16:creationId xmlns:a16="http://schemas.microsoft.com/office/drawing/2014/main" id="{FAE65EB3-4563-1F4E-9B61-665629DCDBDA}"/>
              </a:ext>
            </a:extLst>
          </p:cNvPr>
          <p:cNvSpPr>
            <a:spLocks noGrp="1"/>
          </p:cNvSpPr>
          <p:nvPr>
            <p:ph idx="1"/>
          </p:nvPr>
        </p:nvSpPr>
        <p:spPr/>
        <p:txBody>
          <a:bodyPr/>
          <a:lstStyle/>
          <a:p>
            <a:r>
              <a:rPr lang="en-US" dirty="0"/>
              <a:t>Open questions:</a:t>
            </a:r>
          </a:p>
          <a:p>
            <a:pPr lvl="1"/>
            <a:r>
              <a:rPr lang="en-US" dirty="0"/>
              <a:t>Come off of mute, raise your hand or enter into chat</a:t>
            </a:r>
          </a:p>
        </p:txBody>
      </p:sp>
    </p:spTree>
    <p:extLst>
      <p:ext uri="{BB962C8B-B14F-4D97-AF65-F5344CB8AC3E}">
        <p14:creationId xmlns:p14="http://schemas.microsoft.com/office/powerpoint/2010/main" val="2633394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9D0DB-E03F-A547-A264-7ACEFFB23A82}"/>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B8FABE2C-265E-CF46-BC2C-C7E93A54F67D}"/>
              </a:ext>
            </a:extLst>
          </p:cNvPr>
          <p:cNvSpPr>
            <a:spLocks noGrp="1"/>
          </p:cNvSpPr>
          <p:nvPr>
            <p:ph idx="1"/>
          </p:nvPr>
        </p:nvSpPr>
        <p:spPr/>
        <p:txBody>
          <a:bodyPr/>
          <a:lstStyle/>
          <a:p>
            <a:r>
              <a:rPr lang="en-US" dirty="0"/>
              <a:t>The path to get here</a:t>
            </a:r>
          </a:p>
          <a:p>
            <a:r>
              <a:rPr lang="en-US" dirty="0"/>
              <a:t>The new law</a:t>
            </a:r>
          </a:p>
          <a:p>
            <a:pPr lvl="1"/>
            <a:r>
              <a:rPr lang="en-US" dirty="0"/>
              <a:t>Goals</a:t>
            </a:r>
          </a:p>
          <a:p>
            <a:pPr lvl="1"/>
            <a:r>
              <a:rPr lang="en-US" dirty="0"/>
              <a:t>What does it actually do?</a:t>
            </a:r>
          </a:p>
          <a:p>
            <a:pPr lvl="1"/>
            <a:r>
              <a:rPr lang="en-US" dirty="0"/>
              <a:t>How was it amended</a:t>
            </a:r>
          </a:p>
          <a:p>
            <a:r>
              <a:rPr lang="en-US" dirty="0"/>
              <a:t>What comes next?</a:t>
            </a:r>
          </a:p>
          <a:p>
            <a:r>
              <a:rPr lang="en-US" dirty="0"/>
              <a:t>Q&amp;A</a:t>
            </a:r>
          </a:p>
        </p:txBody>
      </p:sp>
    </p:spTree>
    <p:extLst>
      <p:ext uri="{BB962C8B-B14F-4D97-AF65-F5344CB8AC3E}">
        <p14:creationId xmlns:p14="http://schemas.microsoft.com/office/powerpoint/2010/main" val="269195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B3300-1D74-534E-87F8-4F6A17F9F1DE}"/>
              </a:ext>
            </a:extLst>
          </p:cNvPr>
          <p:cNvSpPr>
            <a:spLocks noGrp="1"/>
          </p:cNvSpPr>
          <p:nvPr>
            <p:ph type="title"/>
          </p:nvPr>
        </p:nvSpPr>
        <p:spPr>
          <a:xfrm>
            <a:off x="2231136" y="646038"/>
            <a:ext cx="7729728" cy="1188720"/>
          </a:xfrm>
        </p:spPr>
        <p:txBody>
          <a:bodyPr/>
          <a:lstStyle/>
          <a:p>
            <a:r>
              <a:rPr lang="en-US" dirty="0"/>
              <a:t>How we got here</a:t>
            </a:r>
          </a:p>
        </p:txBody>
      </p:sp>
      <p:sp>
        <p:nvSpPr>
          <p:cNvPr id="3" name="Content Placeholder 2">
            <a:extLst>
              <a:ext uri="{FF2B5EF4-FFF2-40B4-BE49-F238E27FC236}">
                <a16:creationId xmlns:a16="http://schemas.microsoft.com/office/drawing/2014/main" id="{ABC5EF7A-DC45-294B-9C6B-8696016275D8}"/>
              </a:ext>
            </a:extLst>
          </p:cNvPr>
          <p:cNvSpPr>
            <a:spLocks noGrp="1"/>
          </p:cNvSpPr>
          <p:nvPr>
            <p:ph idx="1"/>
          </p:nvPr>
        </p:nvSpPr>
        <p:spPr>
          <a:xfrm>
            <a:off x="2231136" y="2175164"/>
            <a:ext cx="7729728" cy="4475018"/>
          </a:xfrm>
        </p:spPr>
        <p:txBody>
          <a:bodyPr>
            <a:normAutofit fontScale="92500" lnSpcReduction="20000"/>
          </a:bodyPr>
          <a:lstStyle/>
          <a:p>
            <a:r>
              <a:rPr lang="en-US" dirty="0"/>
              <a:t>Nov/Dec 2023 – Focus groups</a:t>
            </a:r>
          </a:p>
          <a:p>
            <a:pPr lvl="1"/>
            <a:r>
              <a:rPr lang="en-US" dirty="0"/>
              <a:t>Lived experiences and policy preferences</a:t>
            </a:r>
          </a:p>
          <a:p>
            <a:r>
              <a:rPr lang="en-US" dirty="0"/>
              <a:t>Jan 2024 – Introduce PFC Resolution</a:t>
            </a:r>
          </a:p>
          <a:p>
            <a:r>
              <a:rPr lang="en-US" dirty="0"/>
              <a:t>Feb 2024 – Paid Family Caregiving Webinar 1</a:t>
            </a:r>
          </a:p>
          <a:p>
            <a:r>
              <a:rPr lang="en-US" dirty="0"/>
              <a:t>April 2024 – Pass PFC Resolution</a:t>
            </a:r>
          </a:p>
          <a:p>
            <a:r>
              <a:rPr lang="en-US" dirty="0"/>
              <a:t>Summer 2024 – working on TennCare/DDA</a:t>
            </a:r>
          </a:p>
          <a:p>
            <a:r>
              <a:rPr lang="en-US" dirty="0"/>
              <a:t>Fall 2025 – Research and development of HB712/SB1178</a:t>
            </a:r>
          </a:p>
          <a:p>
            <a:r>
              <a:rPr lang="en-US" dirty="0"/>
              <a:t>Jan 2025 – Introduce bill</a:t>
            </a:r>
          </a:p>
          <a:p>
            <a:r>
              <a:rPr lang="en-US" dirty="0"/>
              <a:t>Feb 2025 – Paid Family Caregiving Webinar 2</a:t>
            </a:r>
          </a:p>
          <a:p>
            <a:r>
              <a:rPr lang="en-US" dirty="0"/>
              <a:t>March 2025 – Disability Day on the Hill – Senate Health</a:t>
            </a:r>
          </a:p>
          <a:p>
            <a:r>
              <a:rPr lang="en-US" dirty="0"/>
              <a:t>April 2025 – Pass bill</a:t>
            </a:r>
          </a:p>
          <a:p>
            <a:r>
              <a:rPr lang="en-US" dirty="0"/>
              <a:t>June 2025 – TennCare/DDA meeting</a:t>
            </a:r>
          </a:p>
          <a:p>
            <a:r>
              <a:rPr lang="en-US" dirty="0"/>
              <a:t>July 1, 2025 – Bill becomes law</a:t>
            </a:r>
          </a:p>
        </p:txBody>
      </p:sp>
    </p:spTree>
    <p:extLst>
      <p:ext uri="{BB962C8B-B14F-4D97-AF65-F5344CB8AC3E}">
        <p14:creationId xmlns:p14="http://schemas.microsoft.com/office/powerpoint/2010/main" val="260536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398F9-198F-864F-A4C9-37083642EFE8}"/>
              </a:ext>
            </a:extLst>
          </p:cNvPr>
          <p:cNvSpPr>
            <a:spLocks noGrp="1"/>
          </p:cNvSpPr>
          <p:nvPr>
            <p:ph type="title"/>
          </p:nvPr>
        </p:nvSpPr>
        <p:spPr/>
        <p:txBody>
          <a:bodyPr/>
          <a:lstStyle/>
          <a:p>
            <a:r>
              <a:rPr lang="en-US" dirty="0"/>
              <a:t>HB-712/SB-1178</a:t>
            </a:r>
          </a:p>
        </p:txBody>
      </p:sp>
      <p:sp>
        <p:nvSpPr>
          <p:cNvPr id="3" name="Content Placeholder 2">
            <a:extLst>
              <a:ext uri="{FF2B5EF4-FFF2-40B4-BE49-F238E27FC236}">
                <a16:creationId xmlns:a16="http://schemas.microsoft.com/office/drawing/2014/main" id="{D82B916A-2088-B549-ABD6-B2EC32DD0F4E}"/>
              </a:ext>
            </a:extLst>
          </p:cNvPr>
          <p:cNvSpPr>
            <a:spLocks noGrp="1"/>
          </p:cNvSpPr>
          <p:nvPr>
            <p:ph idx="1"/>
          </p:nvPr>
        </p:nvSpPr>
        <p:spPr/>
        <p:txBody>
          <a:bodyPr/>
          <a:lstStyle/>
          <a:p>
            <a:r>
              <a:rPr lang="en-US" dirty="0"/>
              <a:t>Goals of the bill:</a:t>
            </a:r>
          </a:p>
          <a:p>
            <a:pPr lvl="1"/>
            <a:r>
              <a:rPr lang="en-US" dirty="0"/>
              <a:t>To reduce any final formal policy and rule barriers for family members to be hired by a provider agency to be paid to care for a loved one</a:t>
            </a:r>
          </a:p>
          <a:p>
            <a:pPr lvl="1"/>
            <a:r>
              <a:rPr lang="en-US" dirty="0"/>
              <a:t>To provide provider agencies assurance and guidance regarding the hiring and employment of family caregivers</a:t>
            </a:r>
          </a:p>
          <a:p>
            <a:pPr lvl="1"/>
            <a:r>
              <a:rPr lang="en-US" dirty="0"/>
              <a:t>To lay the foundation for building a more comprehensive program</a:t>
            </a:r>
          </a:p>
        </p:txBody>
      </p:sp>
    </p:spTree>
    <p:extLst>
      <p:ext uri="{BB962C8B-B14F-4D97-AF65-F5344CB8AC3E}">
        <p14:creationId xmlns:p14="http://schemas.microsoft.com/office/powerpoint/2010/main" val="1983490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06E64-C43B-0642-8084-1133371DAB85}"/>
              </a:ext>
            </a:extLst>
          </p:cNvPr>
          <p:cNvSpPr>
            <a:spLocks noGrp="1"/>
          </p:cNvSpPr>
          <p:nvPr>
            <p:ph type="title"/>
          </p:nvPr>
        </p:nvSpPr>
        <p:spPr>
          <a:xfrm>
            <a:off x="2231136" y="590619"/>
            <a:ext cx="7729728" cy="1188720"/>
          </a:xfrm>
        </p:spPr>
        <p:txBody>
          <a:bodyPr/>
          <a:lstStyle/>
          <a:p>
            <a:r>
              <a:rPr lang="en-US" dirty="0"/>
              <a:t>HB-712/SB-1178</a:t>
            </a:r>
          </a:p>
        </p:txBody>
      </p:sp>
      <p:sp>
        <p:nvSpPr>
          <p:cNvPr id="3" name="Content Placeholder 2">
            <a:extLst>
              <a:ext uri="{FF2B5EF4-FFF2-40B4-BE49-F238E27FC236}">
                <a16:creationId xmlns:a16="http://schemas.microsoft.com/office/drawing/2014/main" id="{5EA5BBD1-98BE-4D49-8E44-688FD96B75EF}"/>
              </a:ext>
            </a:extLst>
          </p:cNvPr>
          <p:cNvSpPr>
            <a:spLocks noGrp="1"/>
          </p:cNvSpPr>
          <p:nvPr>
            <p:ph idx="1"/>
          </p:nvPr>
        </p:nvSpPr>
        <p:spPr>
          <a:xfrm>
            <a:off x="1316183" y="1995055"/>
            <a:ext cx="9227126" cy="4682835"/>
          </a:xfrm>
        </p:spPr>
        <p:txBody>
          <a:bodyPr>
            <a:normAutofit/>
          </a:bodyPr>
          <a:lstStyle/>
          <a:p>
            <a:r>
              <a:rPr lang="en-US" dirty="0"/>
              <a:t>What it actually does:</a:t>
            </a:r>
          </a:p>
          <a:p>
            <a:pPr lvl="1"/>
            <a:r>
              <a:rPr lang="en-US" dirty="0"/>
              <a:t>Well, not much, technically</a:t>
            </a:r>
          </a:p>
          <a:p>
            <a:pPr lvl="1"/>
            <a:r>
              <a:rPr lang="en-US" dirty="0"/>
              <a:t>The bill states that TennCare and DDA may not create policies or rules that prohibit or otherwise dissuade providers from hiring qualified family members based on:</a:t>
            </a:r>
          </a:p>
          <a:p>
            <a:pPr lvl="2"/>
            <a:r>
              <a:rPr lang="en-US" dirty="0"/>
              <a:t>where they live</a:t>
            </a:r>
          </a:p>
          <a:p>
            <a:pPr lvl="2"/>
            <a:r>
              <a:rPr lang="en-US" dirty="0"/>
              <a:t>who they are caring for</a:t>
            </a:r>
          </a:p>
          <a:p>
            <a:pPr lvl="2"/>
            <a:r>
              <a:rPr lang="en-US" dirty="0"/>
              <a:t>the age of the person being cared for</a:t>
            </a:r>
          </a:p>
          <a:p>
            <a:pPr lvl="2"/>
            <a:r>
              <a:rPr lang="en-US" dirty="0"/>
              <a:t>the age of the caregiver</a:t>
            </a:r>
          </a:p>
          <a:p>
            <a:pPr lvl="2"/>
            <a:r>
              <a:rPr lang="en-US" dirty="0"/>
              <a:t>the waiver program they are enrolled in</a:t>
            </a:r>
          </a:p>
          <a:p>
            <a:pPr lvl="2"/>
            <a:r>
              <a:rPr lang="en-US" dirty="0"/>
              <a:t>the employment of a non-related caregiver</a:t>
            </a:r>
          </a:p>
          <a:p>
            <a:pPr lvl="2"/>
            <a:r>
              <a:rPr lang="en-US" dirty="0"/>
              <a:t>parental or spousal relationship</a:t>
            </a:r>
          </a:p>
          <a:p>
            <a:pPr lvl="1"/>
            <a:r>
              <a:rPr lang="en-US" dirty="0"/>
              <a:t>The bill also requires TennCare and DDA to issue a guidance document to providers about the law (and permits them to promulgate rules)</a:t>
            </a:r>
          </a:p>
        </p:txBody>
      </p:sp>
    </p:spTree>
    <p:extLst>
      <p:ext uri="{BB962C8B-B14F-4D97-AF65-F5344CB8AC3E}">
        <p14:creationId xmlns:p14="http://schemas.microsoft.com/office/powerpoint/2010/main" val="476793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122D4-9AFC-B542-BA7B-82FE59CAE228}"/>
              </a:ext>
            </a:extLst>
          </p:cNvPr>
          <p:cNvSpPr>
            <a:spLocks noGrp="1"/>
          </p:cNvSpPr>
          <p:nvPr>
            <p:ph type="title"/>
          </p:nvPr>
        </p:nvSpPr>
        <p:spPr>
          <a:xfrm>
            <a:off x="2231136" y="507492"/>
            <a:ext cx="7729728" cy="1188720"/>
          </a:xfrm>
        </p:spPr>
        <p:txBody>
          <a:bodyPr/>
          <a:lstStyle/>
          <a:p>
            <a:r>
              <a:rPr lang="en-US" dirty="0"/>
              <a:t>HB-712/SB-1178</a:t>
            </a:r>
          </a:p>
        </p:txBody>
      </p:sp>
      <p:sp>
        <p:nvSpPr>
          <p:cNvPr id="3" name="Content Placeholder 2">
            <a:extLst>
              <a:ext uri="{FF2B5EF4-FFF2-40B4-BE49-F238E27FC236}">
                <a16:creationId xmlns:a16="http://schemas.microsoft.com/office/drawing/2014/main" id="{79A14668-652A-EA46-BF6D-F85B4B0C845D}"/>
              </a:ext>
            </a:extLst>
          </p:cNvPr>
          <p:cNvSpPr>
            <a:spLocks noGrp="1"/>
          </p:cNvSpPr>
          <p:nvPr>
            <p:ph idx="1"/>
          </p:nvPr>
        </p:nvSpPr>
        <p:spPr>
          <a:xfrm>
            <a:off x="2231136" y="2133600"/>
            <a:ext cx="7729728" cy="4156364"/>
          </a:xfrm>
        </p:spPr>
        <p:txBody>
          <a:bodyPr>
            <a:normAutofit lnSpcReduction="10000"/>
          </a:bodyPr>
          <a:lstStyle/>
          <a:p>
            <a:r>
              <a:rPr lang="en-US" dirty="0"/>
              <a:t>Things to know:</a:t>
            </a:r>
          </a:p>
          <a:p>
            <a:pPr lvl="1"/>
            <a:r>
              <a:rPr lang="en-US" dirty="0"/>
              <a:t>This bill only applies to caregivers of individuals enrolled in a state Medicaid waiver program (like ECF CHOICES, CHOICES, etc.)</a:t>
            </a:r>
          </a:p>
          <a:p>
            <a:pPr lvl="1"/>
            <a:r>
              <a:rPr lang="en-US" dirty="0"/>
              <a:t>This bill does not allow for those in consumer direction to hire themselves (no change to current law)</a:t>
            </a:r>
          </a:p>
          <a:p>
            <a:pPr lvl="1"/>
            <a:r>
              <a:rPr lang="en-US" dirty="0"/>
              <a:t>A caregiver is not subject to income or asset limits, but the person receiving care is (21+)</a:t>
            </a:r>
          </a:p>
          <a:p>
            <a:pPr lvl="1"/>
            <a:r>
              <a:rPr lang="en-US" dirty="0"/>
              <a:t>A caregiver is likely subject to income and asset limits if they are caring for a dependent </a:t>
            </a:r>
          </a:p>
          <a:p>
            <a:pPr lvl="1"/>
            <a:r>
              <a:rPr lang="en-US" dirty="0"/>
              <a:t>The bill does not REQUIRE provider agencies to hire a family caregiver</a:t>
            </a:r>
          </a:p>
          <a:p>
            <a:pPr lvl="1"/>
            <a:r>
              <a:rPr lang="en-US" dirty="0"/>
              <a:t>The bill does not change how TennCare defines “qualified individual” when determining what care they will allow/pay for the caregiver to provide</a:t>
            </a:r>
          </a:p>
          <a:p>
            <a:pPr lvl="1"/>
            <a:r>
              <a:rPr lang="en-US" dirty="0"/>
              <a:t>The Conservatorship problem (thanks DDA)</a:t>
            </a:r>
          </a:p>
        </p:txBody>
      </p:sp>
    </p:spTree>
    <p:extLst>
      <p:ext uri="{BB962C8B-B14F-4D97-AF65-F5344CB8AC3E}">
        <p14:creationId xmlns:p14="http://schemas.microsoft.com/office/powerpoint/2010/main" val="1586519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71F78-4605-694C-846C-BE4960EEF15F}"/>
              </a:ext>
            </a:extLst>
          </p:cNvPr>
          <p:cNvSpPr>
            <a:spLocks noGrp="1"/>
          </p:cNvSpPr>
          <p:nvPr>
            <p:ph type="title"/>
          </p:nvPr>
        </p:nvSpPr>
        <p:spPr/>
        <p:txBody>
          <a:bodyPr/>
          <a:lstStyle/>
          <a:p>
            <a:r>
              <a:rPr lang="en-US" dirty="0"/>
              <a:t>HB-712/SB-1178</a:t>
            </a:r>
          </a:p>
        </p:txBody>
      </p:sp>
      <p:sp>
        <p:nvSpPr>
          <p:cNvPr id="3" name="Content Placeholder 2">
            <a:extLst>
              <a:ext uri="{FF2B5EF4-FFF2-40B4-BE49-F238E27FC236}">
                <a16:creationId xmlns:a16="http://schemas.microsoft.com/office/drawing/2014/main" id="{02DC60B5-ECB2-184A-9AAF-B6182CEFEBE5}"/>
              </a:ext>
            </a:extLst>
          </p:cNvPr>
          <p:cNvSpPr>
            <a:spLocks noGrp="1"/>
          </p:cNvSpPr>
          <p:nvPr>
            <p:ph idx="1"/>
          </p:nvPr>
        </p:nvSpPr>
        <p:spPr/>
        <p:txBody>
          <a:bodyPr/>
          <a:lstStyle/>
          <a:p>
            <a:r>
              <a:rPr lang="en-US" dirty="0"/>
              <a:t>The DDA Amendment</a:t>
            </a:r>
          </a:p>
          <a:p>
            <a:pPr lvl="1"/>
            <a:r>
              <a:rPr lang="en-US" dirty="0"/>
              <a:t>How the bill was originally written:</a:t>
            </a:r>
          </a:p>
          <a:p>
            <a:pPr lvl="2"/>
            <a:r>
              <a:rPr lang="en-US" dirty="0"/>
              <a:t>The guardianship or conservatorship status of the family care giver unless explicitly </a:t>
            </a:r>
            <a:r>
              <a:rPr lang="en-US" b="1" dirty="0"/>
              <a:t>prohibited</a:t>
            </a:r>
            <a:r>
              <a:rPr lang="en-US" dirty="0"/>
              <a:t> in guardianship or conservatorship documents;</a:t>
            </a:r>
          </a:p>
          <a:p>
            <a:pPr lvl="1"/>
            <a:r>
              <a:rPr lang="en-US" dirty="0"/>
              <a:t>How DDA amended the bill </a:t>
            </a:r>
          </a:p>
          <a:p>
            <a:pPr lvl="2"/>
            <a:r>
              <a:rPr lang="en-US" dirty="0"/>
              <a:t>The guardianship or conservatorship status of the family care giver unless explicitly </a:t>
            </a:r>
            <a:r>
              <a:rPr lang="en-US" b="1" dirty="0"/>
              <a:t>permitted</a:t>
            </a:r>
            <a:r>
              <a:rPr lang="en-US" dirty="0"/>
              <a:t> in guardianship or conservatorship documents;</a:t>
            </a:r>
          </a:p>
          <a:p>
            <a:pPr lvl="1"/>
            <a:r>
              <a:rPr lang="en-US" dirty="0"/>
              <a:t>How did that happen?</a:t>
            </a:r>
          </a:p>
          <a:p>
            <a:pPr lvl="1"/>
            <a:r>
              <a:rPr lang="en-US" dirty="0"/>
              <a:t>What it means and how we are trying to help in the short term</a:t>
            </a:r>
          </a:p>
        </p:txBody>
      </p:sp>
    </p:spTree>
    <p:extLst>
      <p:ext uri="{BB962C8B-B14F-4D97-AF65-F5344CB8AC3E}">
        <p14:creationId xmlns:p14="http://schemas.microsoft.com/office/powerpoint/2010/main" val="1769217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4385-2D8C-8341-9E5B-F7361B6560D6}"/>
              </a:ext>
            </a:extLst>
          </p:cNvPr>
          <p:cNvSpPr>
            <a:spLocks noGrp="1"/>
          </p:cNvSpPr>
          <p:nvPr>
            <p:ph type="title"/>
          </p:nvPr>
        </p:nvSpPr>
        <p:spPr/>
        <p:txBody>
          <a:bodyPr/>
          <a:lstStyle/>
          <a:p>
            <a:r>
              <a:rPr lang="en-US" dirty="0"/>
              <a:t>What comes next?</a:t>
            </a:r>
          </a:p>
        </p:txBody>
      </p:sp>
      <p:pic>
        <p:nvPicPr>
          <p:cNvPr id="5" name="Content Placeholder 4">
            <a:extLst>
              <a:ext uri="{FF2B5EF4-FFF2-40B4-BE49-F238E27FC236}">
                <a16:creationId xmlns:a16="http://schemas.microsoft.com/office/drawing/2014/main" id="{62C9E48B-1B65-294C-A85E-35ADE83F8386}"/>
              </a:ext>
            </a:extLst>
          </p:cNvPr>
          <p:cNvPicPr>
            <a:picLocks noGrp="1" noChangeAspect="1"/>
          </p:cNvPicPr>
          <p:nvPr>
            <p:ph idx="1"/>
          </p:nvPr>
        </p:nvPicPr>
        <p:blipFill>
          <a:blip r:embed="rId2"/>
          <a:stretch>
            <a:fillRect/>
          </a:stretch>
        </p:blipFill>
        <p:spPr>
          <a:xfrm>
            <a:off x="5633795" y="2610716"/>
            <a:ext cx="5330154" cy="3101975"/>
          </a:xfrm>
        </p:spPr>
      </p:pic>
      <p:sp>
        <p:nvSpPr>
          <p:cNvPr id="7" name="Content Placeholder 2">
            <a:extLst>
              <a:ext uri="{FF2B5EF4-FFF2-40B4-BE49-F238E27FC236}">
                <a16:creationId xmlns:a16="http://schemas.microsoft.com/office/drawing/2014/main" id="{D47BA959-7940-4E4B-9C5C-35BF0DDFE121}"/>
              </a:ext>
            </a:extLst>
          </p:cNvPr>
          <p:cNvSpPr txBox="1">
            <a:spLocks/>
          </p:cNvSpPr>
          <p:nvPr/>
        </p:nvSpPr>
        <p:spPr>
          <a:xfrm>
            <a:off x="790263" y="2610716"/>
            <a:ext cx="4843532" cy="3609975"/>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r>
              <a:rPr lang="en-US" dirty="0"/>
              <a:t>Paid Family Caregiving: Part 2</a:t>
            </a:r>
          </a:p>
          <a:p>
            <a:pPr lvl="1"/>
            <a:r>
              <a:rPr lang="en-US" dirty="0"/>
              <a:t>Goals:</a:t>
            </a:r>
          </a:p>
          <a:p>
            <a:pPr lvl="2"/>
            <a:r>
              <a:rPr lang="en-US" dirty="0"/>
              <a:t>Ensure that caregivers can be deemed “qualified” and are appropriately paid for more complex care tasks</a:t>
            </a:r>
          </a:p>
          <a:p>
            <a:pPr lvl="2"/>
            <a:r>
              <a:rPr lang="en-US" dirty="0"/>
              <a:t>Ensure that caregivers have training and support available to them</a:t>
            </a:r>
          </a:p>
          <a:p>
            <a:pPr lvl="2"/>
            <a:r>
              <a:rPr lang="en-US" dirty="0"/>
              <a:t>Ensure that caregivers have access to respite</a:t>
            </a:r>
          </a:p>
          <a:p>
            <a:pPr lvl="2"/>
            <a:r>
              <a:rPr lang="en-US" dirty="0"/>
              <a:t>Expand eligibility?</a:t>
            </a:r>
          </a:p>
          <a:p>
            <a:pPr lvl="2"/>
            <a:r>
              <a:rPr lang="en-US" dirty="0"/>
              <a:t>What else?</a:t>
            </a:r>
          </a:p>
        </p:txBody>
      </p:sp>
    </p:spTree>
    <p:extLst>
      <p:ext uri="{BB962C8B-B14F-4D97-AF65-F5344CB8AC3E}">
        <p14:creationId xmlns:p14="http://schemas.microsoft.com/office/powerpoint/2010/main" val="3250947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F2EB6-CF33-C949-AC2F-DF820738684B}"/>
              </a:ext>
            </a:extLst>
          </p:cNvPr>
          <p:cNvSpPr>
            <a:spLocks noGrp="1"/>
          </p:cNvSpPr>
          <p:nvPr>
            <p:ph type="title"/>
          </p:nvPr>
        </p:nvSpPr>
        <p:spPr/>
        <p:txBody>
          <a:bodyPr/>
          <a:lstStyle/>
          <a:p>
            <a:r>
              <a:rPr lang="en-US" dirty="0"/>
              <a:t>What comes next?</a:t>
            </a:r>
          </a:p>
        </p:txBody>
      </p:sp>
      <p:sp>
        <p:nvSpPr>
          <p:cNvPr id="3" name="Content Placeholder 2">
            <a:extLst>
              <a:ext uri="{FF2B5EF4-FFF2-40B4-BE49-F238E27FC236}">
                <a16:creationId xmlns:a16="http://schemas.microsoft.com/office/drawing/2014/main" id="{7EE09228-0690-E84E-8AB2-F93CFC71B4F4}"/>
              </a:ext>
            </a:extLst>
          </p:cNvPr>
          <p:cNvSpPr>
            <a:spLocks noGrp="1"/>
          </p:cNvSpPr>
          <p:nvPr>
            <p:ph idx="1"/>
          </p:nvPr>
        </p:nvSpPr>
        <p:spPr/>
        <p:txBody>
          <a:bodyPr/>
          <a:lstStyle/>
          <a:p>
            <a:r>
              <a:rPr lang="en-US" dirty="0"/>
              <a:t>Summer: get input from families about what they want from a more formal, structured program</a:t>
            </a:r>
          </a:p>
          <a:p>
            <a:r>
              <a:rPr lang="en-US" dirty="0"/>
              <a:t>Late summer: recruit legislative champions/sponsors</a:t>
            </a:r>
          </a:p>
          <a:p>
            <a:r>
              <a:rPr lang="en-US" dirty="0"/>
              <a:t>Fall: Draft legislation, solicit feedback from community</a:t>
            </a:r>
          </a:p>
          <a:p>
            <a:r>
              <a:rPr lang="en-US" dirty="0"/>
              <a:t>January 2026: introduce legislation</a:t>
            </a:r>
          </a:p>
        </p:txBody>
      </p:sp>
    </p:spTree>
    <p:extLst>
      <p:ext uri="{BB962C8B-B14F-4D97-AF65-F5344CB8AC3E}">
        <p14:creationId xmlns:p14="http://schemas.microsoft.com/office/powerpoint/2010/main" val="1872530634"/>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3037</TotalTime>
  <Words>968</Words>
  <Application>Microsoft Macintosh PowerPoint</Application>
  <PresentationFormat>Widescreen</PresentationFormat>
  <Paragraphs>92</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Gill Sans MT</vt:lpstr>
      <vt:lpstr>Parcel</vt:lpstr>
      <vt:lpstr>Paid Family Caregiving: part 1</vt:lpstr>
      <vt:lpstr>Agenda</vt:lpstr>
      <vt:lpstr>How we got here</vt:lpstr>
      <vt:lpstr>HB-712/SB-1178</vt:lpstr>
      <vt:lpstr>HB-712/SB-1178</vt:lpstr>
      <vt:lpstr>HB-712/SB-1178</vt:lpstr>
      <vt:lpstr>HB-712/SB-1178</vt:lpstr>
      <vt:lpstr>What comes next?</vt:lpstr>
      <vt:lpstr>What comes next?</vt:lpstr>
      <vt:lpstr>Q&amp;A</vt:lpstr>
      <vt:lpstr>Q&amp;A</vt:lpstr>
      <vt:lpstr>Q&amp;A</vt:lpstr>
      <vt:lpstr>Q&amp;A</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Paid Family Caregiving: part 1</dc:title>
  <dc:creator>Microsoft Office User</dc:creator>
  <cp:lastModifiedBy>Microsoft Office User</cp:lastModifiedBy>
  <cp:revision>12</cp:revision>
  <dcterms:created xsi:type="dcterms:W3CDTF">2025-06-26T14:45:13Z</dcterms:created>
  <dcterms:modified xsi:type="dcterms:W3CDTF">2025-06-28T17:22:33Z</dcterms:modified>
</cp:coreProperties>
</file>