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1" r:id="rId3"/>
    <p:sldId id="263" r:id="rId4"/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Tennessee Disability Coalition</a:t>
            </a:r>
          </a:p>
          <a:p>
            <a:pPr>
              <a:defRPr/>
            </a:pPr>
            <a:r>
              <a:rPr lang="en-US"/>
              <a:t> FY2024 Expenses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3EA-4240-AF60-3CEB252679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3EA-4240-AF60-3CEB252679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3EA-4240-AF60-3CEB252679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3EA-4240-AF60-3CEB252679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3EA-4240-AF60-3CEB25267990}"/>
              </c:ext>
            </c:extLst>
          </c:dPt>
          <c:dLbls>
            <c:dLbl>
              <c:idx val="0"/>
              <c:layout>
                <c:manualLayout>
                  <c:x val="-0.1126671865697299"/>
                  <c:y val="9.59166841551820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EA-4240-AF60-3CEB25267990}"/>
                </c:ext>
              </c:extLst>
            </c:dLbl>
            <c:dLbl>
              <c:idx val="1"/>
              <c:layout>
                <c:manualLayout>
                  <c:x val="-0.20379917067075881"/>
                  <c:y val="1.2775941354579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EA-4240-AF60-3CEB25267990}"/>
                </c:ext>
              </c:extLst>
            </c:dLbl>
            <c:dLbl>
              <c:idx val="2"/>
              <c:layout>
                <c:manualLayout>
                  <c:x val="-0.14417760978759445"/>
                  <c:y val="-0.233924398681641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EA-4240-AF60-3CEB25267990}"/>
                </c:ext>
              </c:extLst>
            </c:dLbl>
            <c:dLbl>
              <c:idx val="3"/>
              <c:layout>
                <c:manualLayout>
                  <c:x val="0.19676003957971708"/>
                  <c:y val="-0.11635547642712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EA-4240-AF60-3CEB25267990}"/>
                </c:ext>
              </c:extLst>
            </c:dLbl>
            <c:dLbl>
              <c:idx val="4"/>
              <c:layout>
                <c:manualLayout>
                  <c:x val="7.7853439745750624E-2"/>
                  <c:y val="9.477238689515682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60063897763576"/>
                      <c:h val="7.13055565520962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3EA-4240-AF60-3CEB2526799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Sheet1!$A$1:$E$1</c:f>
              <c:strCache>
                <c:ptCount val="5"/>
                <c:pt idx="0">
                  <c:v> FVTN </c:v>
                </c:pt>
                <c:pt idx="1">
                  <c:v> BrainLinks </c:v>
                </c:pt>
                <c:pt idx="2">
                  <c:v> WorkAble </c:v>
                </c:pt>
                <c:pt idx="3">
                  <c:v> Public Policy  </c:v>
                </c:pt>
                <c:pt idx="4">
                  <c:v> Admin </c:v>
                </c:pt>
              </c:strCache>
            </c:strRef>
          </c:cat>
          <c:val>
            <c:numRef>
              <c:f>Sheet1!$A$2:$E$2</c:f>
              <c:numCache>
                <c:formatCode>_("$"* #,##0_);_("$"* \(#,##0\);_("$"* "-"??_);_(@_)</c:formatCode>
                <c:ptCount val="5"/>
                <c:pt idx="0">
                  <c:v>406784</c:v>
                </c:pt>
                <c:pt idx="1">
                  <c:v>258758</c:v>
                </c:pt>
                <c:pt idx="2">
                  <c:v>482506</c:v>
                </c:pt>
                <c:pt idx="3">
                  <c:v>824614</c:v>
                </c:pt>
                <c:pt idx="4">
                  <c:v>240347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EA-4240-AF60-3CEB252679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Tennessee Disability Coalition</a:t>
            </a:r>
          </a:p>
          <a:p>
            <a:pPr>
              <a:defRPr/>
            </a:pPr>
            <a:r>
              <a:rPr lang="en-US"/>
              <a:t>Income FY24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34506960221176725"/>
          <c:y val="1.0306623398686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C34-4EBF-80C3-CF90BF0A1D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C34-4EBF-80C3-CF90BF0A1D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C34-4EBF-80C3-CF90BF0A1D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C34-4EBF-80C3-CF90BF0A1D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C34-4EBF-80C3-CF90BF0A1D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1C34-4EBF-80C3-CF90BF0A1DAF}"/>
              </c:ext>
            </c:extLst>
          </c:dPt>
          <c:dLbls>
            <c:dLbl>
              <c:idx val="2"/>
              <c:layout>
                <c:manualLayout>
                  <c:x val="-3.1649740654881041E-2"/>
                  <c:y val="2.44399185336048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34-4EBF-80C3-CF90BF0A1DAF}"/>
                </c:ext>
              </c:extLst>
            </c:dLbl>
            <c:dLbl>
              <c:idx val="3"/>
              <c:layout>
                <c:manualLayout>
                  <c:x val="0"/>
                  <c:y val="-2.44399185336049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34-4EBF-80C3-CF90BF0A1DAF}"/>
                </c:ext>
              </c:extLst>
            </c:dLbl>
            <c:dLbl>
              <c:idx val="4"/>
              <c:layout>
                <c:manualLayout>
                  <c:x val="-1.0549913551627012E-2"/>
                  <c:y val="-7.06042090970807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34-4EBF-80C3-CF90BF0A1DAF}"/>
                </c:ext>
              </c:extLst>
            </c:dLbl>
            <c:dLbl>
              <c:idx val="5"/>
              <c:layout>
                <c:manualLayout>
                  <c:x val="0.10895829833540392"/>
                  <c:y val="-5.15953835709436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34-4EBF-80C3-CF90BF0A1DAF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Sheet2!$A$1:$F$1</c:f>
              <c:strCache>
                <c:ptCount val="6"/>
                <c:pt idx="0">
                  <c:v>Gov't grants</c:v>
                </c:pt>
                <c:pt idx="1">
                  <c:v>Other grants &amp; awards</c:v>
                </c:pt>
                <c:pt idx="2">
                  <c:v>Fee for Service</c:v>
                </c:pt>
                <c:pt idx="3">
                  <c:v>Rental</c:v>
                </c:pt>
                <c:pt idx="4">
                  <c:v>Contributions</c:v>
                </c:pt>
                <c:pt idx="5">
                  <c:v> Other income</c:v>
                </c:pt>
              </c:strCache>
            </c:strRef>
          </c:cat>
          <c:val>
            <c:numRef>
              <c:f>Sheet2!$A$2:$F$2</c:f>
              <c:numCache>
                <c:formatCode>_("$"* #,##0_);_("$"* \(#,##0\);_("$"* "-"??_);_(@_)</c:formatCode>
                <c:ptCount val="6"/>
                <c:pt idx="0">
                  <c:v>1062063</c:v>
                </c:pt>
                <c:pt idx="1">
                  <c:v>1011396</c:v>
                </c:pt>
                <c:pt idx="2">
                  <c:v>104180</c:v>
                </c:pt>
                <c:pt idx="3">
                  <c:v>76943</c:v>
                </c:pt>
                <c:pt idx="4">
                  <c:v>93636</c:v>
                </c:pt>
                <c:pt idx="5">
                  <c:v>11019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34-4EBF-80C3-CF90BF0A1D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20987-E65D-455C-92C2-F394A6AA226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0416-9AA0-4A99-85FF-FEDA4E0B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9F41B-EAD8-59D0-6C1B-286624C38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F6BB0-9238-9A24-1AB8-BFB98EAD6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9E4ED-AFC2-319F-4D1D-AFE30936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E7AE-F1D7-E476-714E-BF3A6A3C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1FA3-F46F-E9B1-34C9-71B834CC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8048-7121-1CD1-8EE5-1D69AD28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26525-F4C2-6D83-A8B7-6DA187079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18125-606A-5A55-5F6E-E0976F3D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734C5-A3C8-BB10-CE18-466D14D4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6C84-FC46-49DB-2217-540661A8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9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3049E-27FF-4875-D7C0-5D974C907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DCC42-02BC-D3CD-BFFE-62C1E62B0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DEE6-CDB4-A26D-3EAF-DBCD2AC6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36B30-7C12-B8AE-16D0-6B9B37CD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B501F-67A6-C800-D7A3-EEAB6B18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3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9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8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44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9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1B04-99C0-4AAA-4292-D65A04C2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4548-DB6A-9CC1-C94E-B95E8D60F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672B1-EFA1-F682-6364-8221B8B4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4B072-B15A-5489-C195-C7835C73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074E3-C599-669D-BA4D-4FF7423F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53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53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9352-2E29-7AB9-9FC8-F58F0F78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8A943-57A3-D689-3A12-483E91A1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14D51-9794-3426-80B0-AC10D067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BF65C-C885-5AE3-0335-13955BA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60D6A-33AC-5798-0C38-B7CDCFE5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8220-BACE-DF14-F5DA-5531CD57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7E2C0-5671-F0C7-5A7E-62FABEC7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4090B-92B7-8551-95CD-AEA842C0E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5A948-6855-5103-5131-2F6722D6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50E62-385B-8F50-CAAC-F32AF578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83D33-1AF5-987C-3DD8-F8F373D8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FDA1-3631-41DA-A903-096D29B6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662C-4CDC-72CF-56C5-3C27C6AC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B3350-38F1-ABF8-58A3-D89E87579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9EA7B-50C9-04D8-86FB-0CF81C570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C7862-E678-0A46-33DB-CF79EA5E8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36957-ED39-F29D-97C7-4AA44D0D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5A4-79F2-DB1A-87FD-6A563A64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73A64-3FC6-9ACB-DC42-6EB9DD51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01C5-940F-0B26-095C-FCF7CA4E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D095C-2B19-F55A-3A9B-4425691C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55E26-466D-41F3-7BA5-46FFD069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7F0EC-1382-2AD4-418F-815BDB8D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74398-90E0-929D-C0F4-81B43CF8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865FE-6829-6ED5-8A32-FF84EFBF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19F5E-B92E-C48B-C4CD-05D2E339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2047-0FCC-A7A0-C3F2-E629DDD4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ECB2-4841-035C-09B6-1D947DBE9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BE060-90FB-4127-51C2-95A7A9E5E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7F5EC-643B-ED3E-11E6-DEA41FCE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3DA1B-3DDE-A3D6-499C-C232BCE5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37816-6093-EE65-41E4-28E31FB5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6FE6-E236-605A-C933-5CDC831D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24D19-A43F-9ACB-A983-A991E44BD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2DE32-CAB6-F725-3976-B1D10C9DD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DFD86-80F9-A995-4152-96FF0114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FDD87-ED48-E32D-02BC-615CA404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B7203-082A-C687-9FD9-F8E3749B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7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B81CD-244A-027F-5901-81E125D5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92180-BF93-4952-C114-C319E92CA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9360-8448-D5BA-2218-CDA50D6AE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409A2-61DD-44F5-82E3-3F541FC982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B2973-219F-3518-9154-4FE0D23C4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A6AB4-C921-8429-C4C5-7CABA88C5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CB168-0431-47BE-B8A4-F136B9A6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D793-B73D-4E31-86E9-E7DA3B85554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E8FC-B3A6-4400-9EC8-4538E9D02DC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A2CAC5-24EA-CF29-55F3-4808DF4F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Tennessee Disability Coalition</a:t>
            </a:r>
            <a:br>
              <a:rPr lang="en-US" sz="3600" b="1" dirty="0"/>
            </a:br>
            <a:r>
              <a:rPr lang="en-US" sz="3600" b="1" dirty="0"/>
              <a:t>By the Numbers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BF3349-356C-3E52-5223-49B984102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FY24 Income – $2,560,180</a:t>
            </a:r>
          </a:p>
          <a:p>
            <a:r>
              <a:rPr lang="en-US" dirty="0"/>
              <a:t>FY24 Expenses - $2,536,570</a:t>
            </a:r>
          </a:p>
          <a:p>
            <a:r>
              <a:rPr lang="en-US" dirty="0"/>
              <a:t>Employees – 26</a:t>
            </a:r>
          </a:p>
          <a:p>
            <a:r>
              <a:rPr lang="en-US" dirty="0"/>
              <a:t>Central Office – Woodland Street, Nashville.</a:t>
            </a:r>
          </a:p>
          <a:p>
            <a:r>
              <a:rPr lang="en-US" dirty="0"/>
              <a:t>Home Offices</a:t>
            </a:r>
          </a:p>
          <a:p>
            <a:pPr lvl="1"/>
            <a:r>
              <a:rPr lang="en-US" dirty="0"/>
              <a:t>East - 6</a:t>
            </a:r>
          </a:p>
          <a:p>
            <a:pPr lvl="1"/>
            <a:r>
              <a:rPr lang="en-US" dirty="0"/>
              <a:t>Middle - 2</a:t>
            </a:r>
          </a:p>
          <a:p>
            <a:pPr lvl="1"/>
            <a:r>
              <a:rPr lang="en-US" dirty="0"/>
              <a:t>West - 4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15C0B8-829B-ED0B-8D2C-BB84F06FA56B}"/>
              </a:ext>
            </a:extLst>
          </p:cNvPr>
          <p:cNvSpPr/>
          <p:nvPr/>
        </p:nvSpPr>
        <p:spPr>
          <a:xfrm>
            <a:off x="9605818" y="4217257"/>
            <a:ext cx="92364" cy="776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FA86-D657-3B78-B67E-E9C25AEB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966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16 Board members from across the state</a:t>
            </a:r>
          </a:p>
        </p:txBody>
      </p:sp>
      <p:pic>
        <p:nvPicPr>
          <p:cNvPr id="3076" name="Picture 4" descr="Tennessee County Map">
            <a:extLst>
              <a:ext uri="{FF2B5EF4-FFF2-40B4-BE49-F238E27FC236}">
                <a16:creationId xmlns:a16="http://schemas.microsoft.com/office/drawing/2014/main" id="{7E0E4D55-046A-64FF-8BAF-51557E7ECA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4862"/>
            <a:ext cx="10515600" cy="40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2F8E005-430A-BDA1-1D94-3DF063D538AC}"/>
              </a:ext>
            </a:extLst>
          </p:cNvPr>
          <p:cNvSpPr/>
          <p:nvPr/>
        </p:nvSpPr>
        <p:spPr>
          <a:xfrm>
            <a:off x="1403927" y="4858327"/>
            <a:ext cx="193964" cy="2216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E2BB4-3584-AAB2-3FA7-D31794DE8E0E}"/>
              </a:ext>
            </a:extLst>
          </p:cNvPr>
          <p:cNvSpPr/>
          <p:nvPr/>
        </p:nvSpPr>
        <p:spPr>
          <a:xfrm>
            <a:off x="5067623" y="3429000"/>
            <a:ext cx="193964" cy="2216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22C6EB-78FE-1B47-93CC-A61AD6773C24}"/>
              </a:ext>
            </a:extLst>
          </p:cNvPr>
          <p:cNvSpPr/>
          <p:nvPr/>
        </p:nvSpPr>
        <p:spPr>
          <a:xfrm>
            <a:off x="2651760" y="3717091"/>
            <a:ext cx="100584" cy="128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468A7B-5F48-4FD3-5B81-F4D353DBBAC7}"/>
              </a:ext>
            </a:extLst>
          </p:cNvPr>
          <p:cNvSpPr/>
          <p:nvPr/>
        </p:nvSpPr>
        <p:spPr>
          <a:xfrm>
            <a:off x="5114313" y="3781099"/>
            <a:ext cx="100584" cy="128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480DC7-E00C-22AC-10F2-04454EF7C7BF}"/>
              </a:ext>
            </a:extLst>
          </p:cNvPr>
          <p:cNvSpPr/>
          <p:nvPr/>
        </p:nvSpPr>
        <p:spPr>
          <a:xfrm>
            <a:off x="5516880" y="4337304"/>
            <a:ext cx="100584" cy="128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21579-9230-0EE3-9E5D-751A8C5D5186}"/>
              </a:ext>
            </a:extLst>
          </p:cNvPr>
          <p:cNvSpPr/>
          <p:nvPr/>
        </p:nvSpPr>
        <p:spPr>
          <a:xfrm>
            <a:off x="9025128" y="3589075"/>
            <a:ext cx="100584" cy="128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7DDF9C-2A81-51DB-8139-B6830FCA0741}"/>
              </a:ext>
            </a:extLst>
          </p:cNvPr>
          <p:cNvSpPr/>
          <p:nvPr/>
        </p:nvSpPr>
        <p:spPr>
          <a:xfrm>
            <a:off x="9625584" y="3411820"/>
            <a:ext cx="100584" cy="128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C0345A-2CBE-84CA-9C3A-EF471C979A17}"/>
              </a:ext>
            </a:extLst>
          </p:cNvPr>
          <p:cNvSpPr/>
          <p:nvPr/>
        </p:nvSpPr>
        <p:spPr>
          <a:xfrm>
            <a:off x="7040880" y="5015992"/>
            <a:ext cx="100584" cy="128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03DAEE-8E7F-E006-70B2-69D1D08C12E0}"/>
              </a:ext>
            </a:extLst>
          </p:cNvPr>
          <p:cNvSpPr/>
          <p:nvPr/>
        </p:nvSpPr>
        <p:spPr>
          <a:xfrm>
            <a:off x="8319839" y="3606254"/>
            <a:ext cx="193964" cy="1748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7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B077-B849-9CCC-6E16-9CC842001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965FD-0694-2780-611A-A66A537FF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0617CA-FEA6-4C26-C0BF-91CFE73C4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872388"/>
              </p:ext>
            </p:extLst>
          </p:nvPr>
        </p:nvGraphicFramePr>
        <p:xfrm>
          <a:off x="822036" y="554182"/>
          <a:ext cx="10510982" cy="593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90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A9E509-520E-32CB-89F5-8B1D7A37D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626155"/>
              </p:ext>
            </p:extLst>
          </p:nvPr>
        </p:nvGraphicFramePr>
        <p:xfrm>
          <a:off x="397164" y="471054"/>
          <a:ext cx="11397672" cy="612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633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7002-E2DE-8D4F-9E99-45BEB6CB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F4BF6-60B1-887E-D417-C4386304E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885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Public Policy</a:t>
            </a:r>
          </a:p>
          <a:p>
            <a:pPr lvl="1"/>
            <a:r>
              <a:rPr lang="en-US" dirty="0"/>
              <a:t>ADA</a:t>
            </a:r>
          </a:p>
          <a:p>
            <a:pPr lvl="1"/>
            <a:r>
              <a:rPr lang="en-US" dirty="0"/>
              <a:t>OVW</a:t>
            </a:r>
          </a:p>
          <a:p>
            <a:pPr lvl="1"/>
            <a:r>
              <a:rPr lang="en-US" dirty="0"/>
              <a:t>DDH</a:t>
            </a:r>
          </a:p>
          <a:p>
            <a:pPr lvl="1"/>
            <a:r>
              <a:rPr lang="en-US" dirty="0" err="1"/>
              <a:t>RevUp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WorkAble</a:t>
            </a:r>
            <a:endParaRPr lang="en-US" dirty="0"/>
          </a:p>
          <a:p>
            <a:pPr lvl="1"/>
            <a:r>
              <a:rPr lang="en-US" dirty="0"/>
              <a:t>Work Incentives and </a:t>
            </a:r>
            <a:br>
              <a:rPr lang="en-US" dirty="0"/>
            </a:br>
            <a:r>
              <a:rPr lang="en-US" dirty="0"/>
              <a:t>Planning</a:t>
            </a:r>
          </a:p>
          <a:p>
            <a:pPr lvl="1"/>
            <a:r>
              <a:rPr lang="en-US" dirty="0"/>
              <a:t>Benefits to Work</a:t>
            </a:r>
          </a:p>
        </p:txBody>
      </p:sp>
      <p:pic>
        <p:nvPicPr>
          <p:cNvPr id="5" name="Picture 4" descr="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7E4922E2-6258-8C84-611B-78C8F39CB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06" y="1219163"/>
            <a:ext cx="2697480" cy="2697480"/>
          </a:xfrm>
          <a:prstGeom prst="rect">
            <a:avLst/>
          </a:prstGeom>
        </p:spPr>
      </p:pic>
      <p:pic>
        <p:nvPicPr>
          <p:cNvPr id="7" name="Picture 6" descr="A red white and blue logo&#10;&#10;Description automatically generated">
            <a:extLst>
              <a:ext uri="{FF2B5EF4-FFF2-40B4-BE49-F238E27FC236}">
                <a16:creationId xmlns:a16="http://schemas.microsoft.com/office/drawing/2014/main" id="{0CEDF026-F953-4904-23F9-96FFF343A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70" y="2567903"/>
            <a:ext cx="1533237" cy="1533237"/>
          </a:xfrm>
          <a:prstGeom prst="rect">
            <a:avLst/>
          </a:prstGeom>
        </p:spPr>
      </p:pic>
      <p:pic>
        <p:nvPicPr>
          <p:cNvPr id="1026" name="Picture 2" descr="ADA">
            <a:extLst>
              <a:ext uri="{FF2B5EF4-FFF2-40B4-BE49-F238E27FC236}">
                <a16:creationId xmlns:a16="http://schemas.microsoft.com/office/drawing/2014/main" id="{EE9AD9C6-88C0-79AA-B657-7591793C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07" y="1301750"/>
            <a:ext cx="952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WorkAbleTN logo. &quot;Work&quot; is in black font. &quot;Able&quot; is in a green and orange font with the &quot;A&quot; exaggerated. On either side of the &quot;A&quot; are lines that make it look like people are standing with their hands raised. &quot;TN&quot; is in black font. Under the word &quot;WorkAbleTN&quot; text reads &quot;A passion for possibilities.&quot;">
            <a:extLst>
              <a:ext uri="{FF2B5EF4-FFF2-40B4-BE49-F238E27FC236}">
                <a16:creationId xmlns:a16="http://schemas.microsoft.com/office/drawing/2014/main" id="{401EC6A3-EA03-0FFD-1776-2982C1FC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05" y="4843418"/>
            <a:ext cx="2647660" cy="8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0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D517-CDCC-2634-E184-C82DC121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Program Updates,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5ACE-1D8A-52FD-6FFB-666CD76B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Voices of Tennessee</a:t>
            </a:r>
          </a:p>
          <a:p>
            <a:pPr lvl="1"/>
            <a:r>
              <a:rPr lang="en-US" dirty="0"/>
              <a:t>Peer Support</a:t>
            </a:r>
          </a:p>
          <a:p>
            <a:pPr lvl="1"/>
            <a:r>
              <a:rPr lang="en-US" dirty="0"/>
              <a:t>PEARS</a:t>
            </a:r>
          </a:p>
          <a:p>
            <a:pPr lvl="1"/>
            <a:r>
              <a:rPr lang="en-US" dirty="0"/>
              <a:t>Family to Family Health Information</a:t>
            </a:r>
          </a:p>
          <a:p>
            <a:pPr lvl="1"/>
            <a:r>
              <a:rPr lang="en-US" dirty="0"/>
              <a:t>LEND</a:t>
            </a:r>
          </a:p>
          <a:p>
            <a:pPr lvl="1"/>
            <a:endParaRPr lang="en-US" dirty="0"/>
          </a:p>
          <a:p>
            <a:r>
              <a:rPr lang="en-US" dirty="0"/>
              <a:t>Brain Links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Tennessee Brighter Futures</a:t>
            </a:r>
          </a:p>
          <a:p>
            <a:endParaRPr lang="en-US" dirty="0"/>
          </a:p>
        </p:txBody>
      </p:sp>
      <p:pic>
        <p:nvPicPr>
          <p:cNvPr id="5" name="Picture 4" descr="A close-up of a brain&#10;&#10;Description automatically generated">
            <a:extLst>
              <a:ext uri="{FF2B5EF4-FFF2-40B4-BE49-F238E27FC236}">
                <a16:creationId xmlns:a16="http://schemas.microsoft.com/office/drawing/2014/main" id="{8AF4022D-CB92-3FF8-E225-C7E58F744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77" y="3738393"/>
            <a:ext cx="2144683" cy="1487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0121F1-687C-8465-C33C-8B1F74FC1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77" y="1929385"/>
            <a:ext cx="3112038" cy="7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5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2F2C-47CB-59F8-4374-6380823E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TDC Board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31525-6B32-6475-03A7-0757684DF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Grants</a:t>
            </a:r>
          </a:p>
          <a:p>
            <a:pPr lvl="1"/>
            <a:r>
              <a:rPr lang="en-US" dirty="0"/>
              <a:t>Small grants since 2008</a:t>
            </a:r>
          </a:p>
          <a:p>
            <a:pPr lvl="1"/>
            <a:r>
              <a:rPr lang="en-US" dirty="0"/>
              <a:t>Volunteer reviewers</a:t>
            </a:r>
          </a:p>
          <a:p>
            <a:pPr lvl="1"/>
            <a:r>
              <a:rPr lang="en-US" dirty="0"/>
              <a:t>$1,103,856 in grants to TN organizations</a:t>
            </a:r>
          </a:p>
          <a:p>
            <a:pPr lvl="1"/>
            <a:endParaRPr lang="en-US" dirty="0"/>
          </a:p>
        </p:txBody>
      </p:sp>
      <p:pic>
        <p:nvPicPr>
          <p:cNvPr id="5" name="Picture 4" descr="A logo with blue lines&#10;&#10;Description automatically generated with medium confidence">
            <a:extLst>
              <a:ext uri="{FF2B5EF4-FFF2-40B4-BE49-F238E27FC236}">
                <a16:creationId xmlns:a16="http://schemas.microsoft.com/office/drawing/2014/main" id="{E47C442E-C3D2-A142-F64A-84FB82C29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98" y="836214"/>
            <a:ext cx="3252274" cy="23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152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Tennessee Disability Coalition By the Numbers</vt:lpstr>
      <vt:lpstr>16 Board members from across the state</vt:lpstr>
      <vt:lpstr>PowerPoint Presentation</vt:lpstr>
      <vt:lpstr>PowerPoint Presentation</vt:lpstr>
      <vt:lpstr>Program updates</vt:lpstr>
      <vt:lpstr>Program Updates, continued</vt:lpstr>
      <vt:lpstr>TDC Board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 Westlake</dc:creator>
  <cp:lastModifiedBy>Carol Westlake</cp:lastModifiedBy>
  <cp:revision>2</cp:revision>
  <dcterms:created xsi:type="dcterms:W3CDTF">2024-10-09T15:50:29Z</dcterms:created>
  <dcterms:modified xsi:type="dcterms:W3CDTF">2024-10-09T19:57:50Z</dcterms:modified>
</cp:coreProperties>
</file>